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2" r:id="rId3"/>
    <p:sldId id="275" r:id="rId4"/>
    <p:sldId id="281" r:id="rId5"/>
    <p:sldId id="271" r:id="rId6"/>
    <p:sldId id="277" r:id="rId7"/>
    <p:sldId id="273" r:id="rId8"/>
    <p:sldId id="263" r:id="rId9"/>
    <p:sldId id="276" r:id="rId10"/>
    <p:sldId id="283" r:id="rId11"/>
    <p:sldId id="282" r:id="rId12"/>
    <p:sldId id="286" r:id="rId13"/>
    <p:sldId id="278" r:id="rId14"/>
    <p:sldId id="279" r:id="rId15"/>
    <p:sldId id="258" r:id="rId16"/>
    <p:sldId id="264" r:id="rId17"/>
    <p:sldId id="284" r:id="rId18"/>
    <p:sldId id="289" r:id="rId19"/>
    <p:sldId id="290" r:id="rId20"/>
    <p:sldId id="291" r:id="rId21"/>
    <p:sldId id="287" r:id="rId22"/>
    <p:sldId id="288" r:id="rId23"/>
    <p:sldId id="2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FFCC"/>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6559" autoAdjust="0"/>
  </p:normalViewPr>
  <p:slideViewPr>
    <p:cSldViewPr>
      <p:cViewPr varScale="1">
        <p:scale>
          <a:sx n="64" d="100"/>
          <a:sy n="64" d="100"/>
        </p:scale>
        <p:origin x="-69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380A0F-E413-4AB5-B7C7-18A569B61D8D}" type="datetimeFigureOut">
              <a:rPr lang="en-US" smtClean="0"/>
              <a:pPr/>
              <a:t>11/2/2018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248E6E-FE72-4923-9416-DFB21E0D598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248E6E-FE72-4923-9416-DFB21E0D598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B60D116-7B0A-4E3E-B071-69C98908009C}"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248E6E-FE72-4923-9416-DFB21E0D598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248E6E-FE72-4923-9416-DFB21E0D598C}"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248E6E-FE72-4923-9416-DFB21E0D598C}"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248E6E-FE72-4923-9416-DFB21E0D598C}"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60122F0D-1BBA-4C20-B14D-47C5FE3A0623}" type="slidenum">
              <a:rPr lang="en-US" smtClean="0"/>
              <a:pPr/>
              <a:t>10</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ADCC8BC2-1A82-49BE-A657-990B60F8B80F}" type="slidenum">
              <a:rPr lang="en-US" smtClean="0"/>
              <a:pPr/>
              <a:t>11</a:t>
            </a:fld>
            <a:endParaRPr lang="en-US" smtClean="0"/>
          </a:p>
        </p:txBody>
      </p:sp>
      <p:sp>
        <p:nvSpPr>
          <p:cNvPr id="40963" name="Slide Image Placeholder 1"/>
          <p:cNvSpPr>
            <a:spLocks noGrp="1" noRot="1" noChangeAspect="1" noTextEdit="1"/>
          </p:cNvSpPr>
          <p:nvPr>
            <p:ph type="sldImg"/>
          </p:nvPr>
        </p:nvSpPr>
        <p:spPr>
          <a:xfrm>
            <a:off x="1146175" y="685800"/>
            <a:ext cx="4570413" cy="3429000"/>
          </a:xfrm>
          <a:ln/>
        </p:spPr>
      </p:sp>
      <p:sp>
        <p:nvSpPr>
          <p:cNvPr id="40964" name="Notes Placeholder 2"/>
          <p:cNvSpPr>
            <a:spLocks noGrp="1"/>
          </p:cNvSpPr>
          <p:nvPr>
            <p:ph type="body" idx="1"/>
          </p:nvPr>
        </p:nvSpPr>
        <p:spPr>
          <a:noFill/>
          <a:ln/>
        </p:spPr>
        <p:txBody>
          <a:bodyPr lIns="86469" tIns="43235" rIns="86469" bIns="43235"/>
          <a:lstStyle/>
          <a:p>
            <a:endParaRPr lang="en-US" smtClean="0"/>
          </a:p>
        </p:txBody>
      </p:sp>
      <p:sp>
        <p:nvSpPr>
          <p:cNvPr id="4096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86469" tIns="43235" rIns="86469" bIns="43235" anchor="b"/>
          <a:lstStyle/>
          <a:p>
            <a:pPr algn="r" defTabSz="892175"/>
            <a:fld id="{C6C7625A-2E67-44B6-85A5-8A0298ED3BA3}" type="slidenum">
              <a:rPr lang="en-US" sz="1200"/>
              <a:pPr algn="r" defTabSz="892175"/>
              <a:t>11</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248E6E-FE72-4923-9416-DFB21E0D598C}" type="slidenum">
              <a:rPr lang="en-US" smtClean="0"/>
              <a:pPr/>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248E6E-FE72-4923-9416-DFB21E0D598C}"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E5F1A4-63F2-4A9F-9FB2-8C4680BDFF4B}" type="datetimeFigureOut">
              <a:rPr lang="en-US" smtClean="0"/>
              <a:pPr/>
              <a:t>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E5F1A4-63F2-4A9F-9FB2-8C4680BDFF4B}" type="datetimeFigureOut">
              <a:rPr lang="en-US" smtClean="0"/>
              <a:pPr/>
              <a:t>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E5F1A4-63F2-4A9F-9FB2-8C4680BDFF4B}" type="datetimeFigureOut">
              <a:rPr lang="en-US" smtClean="0"/>
              <a:pPr/>
              <a:t>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E5F1A4-63F2-4A9F-9FB2-8C4680BDFF4B}" type="datetimeFigureOut">
              <a:rPr lang="en-US" smtClean="0"/>
              <a:pPr/>
              <a:t>11/2/2018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E5F1A4-63F2-4A9F-9FB2-8C4680BDFF4B}" type="datetimeFigureOut">
              <a:rPr lang="en-US" smtClean="0"/>
              <a:pPr/>
              <a:t>11/2/2018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E5F1A4-63F2-4A9F-9FB2-8C4680BDFF4B}" type="datetimeFigureOut">
              <a:rPr lang="en-US" smtClean="0"/>
              <a:pPr/>
              <a:t>11/2/2018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E5F1A4-63F2-4A9F-9FB2-8C4680BDFF4B}" type="datetimeFigureOut">
              <a:rPr lang="en-US" smtClean="0"/>
              <a:pPr/>
              <a:t>11/2/2018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E5F1A4-63F2-4A9F-9FB2-8C4680BDFF4B}" type="datetimeFigureOut">
              <a:rPr lang="en-US" smtClean="0"/>
              <a:pPr/>
              <a:t>11/2/2018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E5F1A4-63F2-4A9F-9FB2-8C4680BDFF4B}" type="datetimeFigureOut">
              <a:rPr lang="en-US" smtClean="0"/>
              <a:pPr/>
              <a:t>11/2/2018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E5F1A4-63F2-4A9F-9FB2-8C4680BDFF4B}" type="datetimeFigureOut">
              <a:rPr lang="en-US" smtClean="0"/>
              <a:pPr/>
              <a:t>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E5F1A4-63F2-4A9F-9FB2-8C4680BDFF4B}" type="datetimeFigureOut">
              <a:rPr lang="en-US" smtClean="0"/>
              <a:pPr/>
              <a:t>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5F1A4-63F2-4A9F-9FB2-8C4680BDFF4B}" type="datetimeFigureOut">
              <a:rPr lang="en-US" smtClean="0"/>
              <a:pPr/>
              <a:t>11/2/2018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370B6-FE55-4582-8DAB-CFB1FFBADD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hyperlink" Target="https://hi.wikipedia.org/wiki/%E0%A4%8B%E0%A4%97%E0%A5%8D%E0%A4%B5%E0%A5%87%E0%A4%A6"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
            <a:ext cx="9144000" cy="7017306"/>
          </a:xfrm>
          <a:prstGeom prst="rect">
            <a:avLst/>
          </a:prstGeom>
          <a:solidFill>
            <a:srgbClr val="FFFFCC"/>
          </a:solidFill>
          <a:ln>
            <a:solidFill>
              <a:srgbClr val="C00000"/>
            </a:solidFill>
          </a:ln>
        </p:spPr>
        <p:txBody>
          <a:bodyPr wrap="square" rtlCol="0">
            <a:spAutoFit/>
          </a:bodyPr>
          <a:lstStyle/>
          <a:p>
            <a:pPr algn="ctr"/>
            <a:r>
              <a:rPr lang="hi-IN" dirty="0" smtClean="0"/>
              <a:t> </a:t>
            </a:r>
            <a:r>
              <a:rPr lang="en-US" sz="1600" b="1" dirty="0" smtClean="0">
                <a:solidFill>
                  <a:srgbClr val="FF0000"/>
                </a:solidFill>
                <a:latin typeface="Comic Sans MS" pitchFamily="66" charset="0"/>
              </a:rPr>
              <a:t>(Under The </a:t>
            </a:r>
            <a:r>
              <a:rPr lang="en-US" sz="1600" b="1" dirty="0" err="1" smtClean="0">
                <a:solidFill>
                  <a:srgbClr val="FF0000"/>
                </a:solidFill>
                <a:latin typeface="Comic Sans MS" pitchFamily="66" charset="0"/>
              </a:rPr>
              <a:t>VedaVyaasa</a:t>
            </a:r>
            <a:r>
              <a:rPr lang="en-US" sz="1600" b="1" dirty="0" smtClean="0">
                <a:solidFill>
                  <a:srgbClr val="FF0000"/>
                </a:solidFill>
                <a:latin typeface="Comic Sans MS" pitchFamily="66" charset="0"/>
              </a:rPr>
              <a:t> Restructuring Sanskrit Scheme) </a:t>
            </a:r>
            <a:r>
              <a:rPr lang="hi-IN" sz="1600" b="1" dirty="0" smtClean="0">
                <a:solidFill>
                  <a:srgbClr val="FF0000"/>
                </a:solidFill>
                <a:latin typeface="Comic Sans MS" pitchFamily="66" charset="0"/>
              </a:rPr>
              <a:t>   </a:t>
            </a:r>
            <a:r>
              <a:rPr lang="en-US" sz="1600" b="1" dirty="0" smtClean="0">
                <a:solidFill>
                  <a:srgbClr val="FF0000"/>
                </a:solidFill>
                <a:latin typeface="Comic Sans MS" pitchFamily="66" charset="0"/>
              </a:rPr>
              <a:t> </a:t>
            </a:r>
          </a:p>
          <a:p>
            <a:pPr algn="ctr"/>
            <a:endParaRPr lang="en-US" sz="1600" b="1" dirty="0" smtClean="0">
              <a:solidFill>
                <a:srgbClr val="0000CC"/>
              </a:solidFill>
              <a:latin typeface="Comic Sans MS" pitchFamily="66" charset="0"/>
            </a:endParaRPr>
          </a:p>
          <a:p>
            <a:pPr algn="ctr"/>
            <a:endParaRPr lang="en-US" sz="1600" b="1" dirty="0" smtClean="0">
              <a:solidFill>
                <a:srgbClr val="0000CC"/>
              </a:solidFill>
              <a:latin typeface="Comic Sans MS" pitchFamily="66" charset="0"/>
            </a:endParaRPr>
          </a:p>
          <a:p>
            <a:pPr algn="ctr"/>
            <a:r>
              <a:rPr lang="en-US" sz="1400" b="1" dirty="0" smtClean="0">
                <a:solidFill>
                  <a:srgbClr val="FF0000"/>
                </a:solidFill>
                <a:latin typeface="Comic Sans MS" pitchFamily="66" charset="0"/>
              </a:rPr>
              <a:t>DEPT. OF SANSKRIT &amp; S D HUMAN DEVELOPMENT RESEARCH &amp; TRAINING CENTER</a:t>
            </a:r>
          </a:p>
          <a:p>
            <a:pPr algn="ctr"/>
            <a:r>
              <a:rPr lang="en-US" sz="1600" b="1" dirty="0" smtClean="0">
                <a:solidFill>
                  <a:srgbClr val="FF0000"/>
                </a:solidFill>
                <a:latin typeface="Comic Sans MS" pitchFamily="66" charset="0"/>
              </a:rPr>
              <a:t>[An Undertaking of </a:t>
            </a:r>
            <a:r>
              <a:rPr lang="en-US" sz="1600" b="1" dirty="0" err="1" smtClean="0">
                <a:solidFill>
                  <a:srgbClr val="FF0000"/>
                </a:solidFill>
                <a:latin typeface="Comic Sans MS" pitchFamily="66" charset="0"/>
              </a:rPr>
              <a:t>Sanatan</a:t>
            </a:r>
            <a:r>
              <a:rPr lang="en-US" sz="1600" b="1" dirty="0" smtClean="0">
                <a:solidFill>
                  <a:srgbClr val="FF0000"/>
                </a:solidFill>
                <a:latin typeface="Comic Sans MS" pitchFamily="66" charset="0"/>
              </a:rPr>
              <a:t> Dharma College (Lahore), </a:t>
            </a:r>
            <a:r>
              <a:rPr lang="en-US" sz="1600" b="1" dirty="0" err="1" smtClean="0">
                <a:solidFill>
                  <a:srgbClr val="FF0000"/>
                </a:solidFill>
                <a:latin typeface="Comic Sans MS" pitchFamily="66" charset="0"/>
              </a:rPr>
              <a:t>Amabala</a:t>
            </a:r>
            <a:r>
              <a:rPr lang="en-US" sz="1600" b="1" dirty="0" smtClean="0">
                <a:solidFill>
                  <a:srgbClr val="FF0000"/>
                </a:solidFill>
                <a:latin typeface="Comic Sans MS" pitchFamily="66" charset="0"/>
              </a:rPr>
              <a:t> </a:t>
            </a:r>
            <a:r>
              <a:rPr lang="en-US" sz="1600" b="1" dirty="0" err="1" smtClean="0">
                <a:solidFill>
                  <a:srgbClr val="FF0000"/>
                </a:solidFill>
                <a:latin typeface="Comic Sans MS" pitchFamily="66" charset="0"/>
              </a:rPr>
              <a:t>Cantt</a:t>
            </a:r>
            <a:r>
              <a:rPr lang="en-US" sz="1600" b="1" dirty="0" smtClean="0">
                <a:solidFill>
                  <a:srgbClr val="FF0000"/>
                </a:solidFill>
                <a:latin typeface="Comic Sans MS" pitchFamily="66" charset="0"/>
              </a:rPr>
              <a:t>.]</a:t>
            </a:r>
          </a:p>
          <a:p>
            <a:pPr algn="ctr"/>
            <a:r>
              <a:rPr lang="en-US" sz="1600" b="1" dirty="0" smtClean="0">
                <a:solidFill>
                  <a:srgbClr val="FF0000"/>
                </a:solidFill>
                <a:latin typeface="Comic Sans MS" pitchFamily="66" charset="0"/>
              </a:rPr>
              <a:t>&amp;</a:t>
            </a:r>
          </a:p>
          <a:p>
            <a:pPr algn="ctr"/>
            <a:r>
              <a:rPr lang="en-US" sz="1600" b="1" dirty="0" smtClean="0">
                <a:solidFill>
                  <a:srgbClr val="FF0000"/>
                </a:solidFill>
                <a:latin typeface="Comic Sans MS" pitchFamily="66" charset="0"/>
              </a:rPr>
              <a:t>HARYANA SANSKRIT ACADEMY, PANCHKULA</a:t>
            </a:r>
          </a:p>
          <a:p>
            <a:pPr algn="ctr"/>
            <a:r>
              <a:rPr lang="en-US" sz="1400" b="1" dirty="0" smtClean="0">
                <a:solidFill>
                  <a:srgbClr val="FF0000"/>
                </a:solidFill>
                <a:latin typeface="Comic Sans MS" pitchFamily="66" charset="0"/>
              </a:rPr>
              <a:t>IN ACADEMIC COLLABORATIONS WITH</a:t>
            </a:r>
            <a:r>
              <a:rPr lang="en-US" sz="1600" b="1" dirty="0" smtClean="0">
                <a:solidFill>
                  <a:srgbClr val="FF0000"/>
                </a:solidFill>
                <a:latin typeface="Comic Sans MS" pitchFamily="66" charset="0"/>
              </a:rPr>
              <a:t> </a:t>
            </a:r>
          </a:p>
          <a:p>
            <a:pPr algn="ctr"/>
            <a:r>
              <a:rPr lang="en-US" sz="1600" b="1" dirty="0" smtClean="0">
                <a:solidFill>
                  <a:srgbClr val="0000CC"/>
                </a:solidFill>
                <a:latin typeface="Comic Sans MS" pitchFamily="66" charset="0"/>
              </a:rPr>
              <a:t>Institute Of Sanskrit &amp; </a:t>
            </a:r>
            <a:r>
              <a:rPr lang="en-US" sz="1600" b="1" dirty="0" err="1" smtClean="0">
                <a:solidFill>
                  <a:srgbClr val="0000CC"/>
                </a:solidFill>
                <a:latin typeface="Comic Sans MS" pitchFamily="66" charset="0"/>
              </a:rPr>
              <a:t>Indology</a:t>
            </a:r>
            <a:r>
              <a:rPr lang="en-US" sz="1600" b="1" dirty="0" smtClean="0">
                <a:solidFill>
                  <a:srgbClr val="0000CC"/>
                </a:solidFill>
                <a:latin typeface="Comic Sans MS" pitchFamily="66" charset="0"/>
              </a:rPr>
              <a:t>, </a:t>
            </a:r>
            <a:r>
              <a:rPr lang="en-US" sz="1600" b="1" dirty="0" err="1" smtClean="0">
                <a:solidFill>
                  <a:srgbClr val="0000CC"/>
                </a:solidFill>
                <a:latin typeface="Comic Sans MS" pitchFamily="66" charset="0"/>
              </a:rPr>
              <a:t>Kurukshetra</a:t>
            </a:r>
            <a:r>
              <a:rPr lang="en-US" sz="1600" b="1" dirty="0" smtClean="0">
                <a:solidFill>
                  <a:srgbClr val="0000CC"/>
                </a:solidFill>
                <a:latin typeface="Comic Sans MS" pitchFamily="66" charset="0"/>
              </a:rPr>
              <a:t> University, KUK,</a:t>
            </a:r>
          </a:p>
          <a:p>
            <a:pPr algn="ctr"/>
            <a:r>
              <a:rPr lang="en-US" sz="1600" b="1" dirty="0" smtClean="0">
                <a:solidFill>
                  <a:srgbClr val="0000CC"/>
                </a:solidFill>
                <a:latin typeface="Comic Sans MS" pitchFamily="66" charset="0"/>
              </a:rPr>
              <a:t>Department Of Philosophy, Punjab University, Chandigarh,</a:t>
            </a:r>
          </a:p>
          <a:p>
            <a:pPr algn="ctr"/>
            <a:r>
              <a:rPr lang="en-US" sz="1600" b="1" dirty="0" smtClean="0">
                <a:solidFill>
                  <a:srgbClr val="0000CC"/>
                </a:solidFill>
                <a:latin typeface="Comic Sans MS" pitchFamily="66" charset="0"/>
              </a:rPr>
              <a:t>Dept. Of Sanskrit, </a:t>
            </a:r>
            <a:r>
              <a:rPr lang="en-US" sz="1600" b="1" dirty="0" err="1" smtClean="0">
                <a:solidFill>
                  <a:srgbClr val="0000CC"/>
                </a:solidFill>
                <a:latin typeface="Comic Sans MS" pitchFamily="66" charset="0"/>
              </a:rPr>
              <a:t>Pali</a:t>
            </a:r>
            <a:r>
              <a:rPr lang="en-US" sz="1600" b="1" dirty="0" smtClean="0">
                <a:solidFill>
                  <a:srgbClr val="0000CC"/>
                </a:solidFill>
                <a:latin typeface="Comic Sans MS" pitchFamily="66" charset="0"/>
              </a:rPr>
              <a:t> &amp; </a:t>
            </a:r>
            <a:r>
              <a:rPr lang="en-US" sz="1600" b="1" dirty="0" err="1" smtClean="0">
                <a:solidFill>
                  <a:srgbClr val="0000CC"/>
                </a:solidFill>
                <a:latin typeface="Comic Sans MS" pitchFamily="66" charset="0"/>
              </a:rPr>
              <a:t>Prakrit</a:t>
            </a:r>
            <a:r>
              <a:rPr lang="en-US" sz="1600" b="1" dirty="0" smtClean="0">
                <a:solidFill>
                  <a:srgbClr val="0000CC"/>
                </a:solidFill>
                <a:latin typeface="Comic Sans MS" pitchFamily="66" charset="0"/>
              </a:rPr>
              <a:t>, Guru Nanak Dev University, Amritsar</a:t>
            </a:r>
          </a:p>
          <a:p>
            <a:pPr algn="ctr"/>
            <a:r>
              <a:rPr lang="en-US" sz="1600" b="1" dirty="0" smtClean="0">
                <a:solidFill>
                  <a:srgbClr val="0000CC"/>
                </a:solidFill>
                <a:latin typeface="Comic Sans MS" pitchFamily="66" charset="0"/>
              </a:rPr>
              <a:t>Department Of Sanskrit &amp; </a:t>
            </a:r>
            <a:r>
              <a:rPr lang="en-US" sz="1600" b="1" dirty="0" err="1" smtClean="0">
                <a:solidFill>
                  <a:srgbClr val="0000CC"/>
                </a:solidFill>
                <a:latin typeface="Comic Sans MS" pitchFamily="66" charset="0"/>
              </a:rPr>
              <a:t>Pali</a:t>
            </a:r>
            <a:r>
              <a:rPr lang="en-US" sz="1600" b="1" dirty="0" smtClean="0">
                <a:solidFill>
                  <a:srgbClr val="0000CC"/>
                </a:solidFill>
                <a:latin typeface="Comic Sans MS" pitchFamily="66" charset="0"/>
              </a:rPr>
              <a:t>, Punjabi University, Patiala</a:t>
            </a:r>
          </a:p>
          <a:p>
            <a:pPr algn="ctr"/>
            <a:r>
              <a:rPr lang="en-US" sz="1600" b="1" dirty="0" smtClean="0">
                <a:solidFill>
                  <a:srgbClr val="0000CC"/>
                </a:solidFill>
                <a:latin typeface="Comic Sans MS" pitchFamily="66" charset="0"/>
              </a:rPr>
              <a:t>Dr. </a:t>
            </a:r>
            <a:r>
              <a:rPr lang="en-US" sz="1600" b="1" dirty="0" err="1" smtClean="0">
                <a:solidFill>
                  <a:srgbClr val="0000CC"/>
                </a:solidFill>
                <a:latin typeface="Comic Sans MS" pitchFamily="66" charset="0"/>
              </a:rPr>
              <a:t>Gopikamohan</a:t>
            </a:r>
            <a:r>
              <a:rPr lang="en-US" sz="1600" b="1" dirty="0" smtClean="0">
                <a:solidFill>
                  <a:srgbClr val="0000CC"/>
                </a:solidFill>
                <a:latin typeface="Comic Sans MS" pitchFamily="66" charset="0"/>
              </a:rPr>
              <a:t> Bhattacharya </a:t>
            </a:r>
            <a:r>
              <a:rPr lang="en-US" sz="1600" b="1" dirty="0" err="1" smtClean="0">
                <a:solidFill>
                  <a:srgbClr val="0000CC"/>
                </a:solidFill>
                <a:latin typeface="Comic Sans MS" pitchFamily="66" charset="0"/>
              </a:rPr>
              <a:t>Shodha</a:t>
            </a:r>
            <a:r>
              <a:rPr lang="en-US" sz="1600" b="1" dirty="0" smtClean="0">
                <a:solidFill>
                  <a:srgbClr val="0000CC"/>
                </a:solidFill>
                <a:latin typeface="Comic Sans MS" pitchFamily="66" charset="0"/>
              </a:rPr>
              <a:t> </a:t>
            </a:r>
            <a:r>
              <a:rPr lang="en-US" sz="1600" b="1" dirty="0" err="1" smtClean="0">
                <a:solidFill>
                  <a:srgbClr val="0000CC"/>
                </a:solidFill>
                <a:latin typeface="Comic Sans MS" pitchFamily="66" charset="0"/>
              </a:rPr>
              <a:t>Parishad</a:t>
            </a:r>
            <a:r>
              <a:rPr lang="en-US" sz="1600" b="1" dirty="0" smtClean="0">
                <a:solidFill>
                  <a:srgbClr val="0000CC"/>
                </a:solidFill>
                <a:latin typeface="Comic Sans MS" pitchFamily="66" charset="0"/>
              </a:rPr>
              <a:t>, K. U., </a:t>
            </a:r>
            <a:r>
              <a:rPr lang="en-US" sz="1600" b="1" dirty="0" err="1" smtClean="0">
                <a:solidFill>
                  <a:srgbClr val="0000CC"/>
                </a:solidFill>
                <a:latin typeface="Comic Sans MS" pitchFamily="66" charset="0"/>
              </a:rPr>
              <a:t>Kurukshetra</a:t>
            </a:r>
            <a:endParaRPr lang="en-US" sz="1600" b="1" dirty="0" smtClean="0">
              <a:solidFill>
                <a:srgbClr val="0000CC"/>
              </a:solidFill>
              <a:latin typeface="Comic Sans MS" pitchFamily="66" charset="0"/>
            </a:endParaRPr>
          </a:p>
          <a:p>
            <a:pPr algn="ctr"/>
            <a:r>
              <a:rPr lang="en-US" sz="1600" b="1" dirty="0" smtClean="0">
                <a:solidFill>
                  <a:srgbClr val="0000CC"/>
                </a:solidFill>
                <a:latin typeface="Comic Sans MS" pitchFamily="66" charset="0"/>
              </a:rPr>
              <a:t>V.V.B.I.S &amp; I.S (Punjab University), </a:t>
            </a:r>
            <a:r>
              <a:rPr lang="en-US" sz="1600" b="1" dirty="0" err="1" smtClean="0">
                <a:solidFill>
                  <a:srgbClr val="0000CC"/>
                </a:solidFill>
                <a:latin typeface="Comic Sans MS" pitchFamily="66" charset="0"/>
              </a:rPr>
              <a:t>Sadhu</a:t>
            </a:r>
            <a:r>
              <a:rPr lang="en-US" sz="1600" b="1" dirty="0" smtClean="0">
                <a:solidFill>
                  <a:srgbClr val="0000CC"/>
                </a:solidFill>
                <a:latin typeface="Comic Sans MS" pitchFamily="66" charset="0"/>
              </a:rPr>
              <a:t> Ashram , </a:t>
            </a:r>
            <a:r>
              <a:rPr lang="en-US" sz="1600" b="1" dirty="0" err="1" smtClean="0">
                <a:solidFill>
                  <a:srgbClr val="0000CC"/>
                </a:solidFill>
                <a:latin typeface="Comic Sans MS" pitchFamily="66" charset="0"/>
              </a:rPr>
              <a:t>Hoshiarpur</a:t>
            </a:r>
            <a:endParaRPr lang="en-US" sz="1600" b="1" dirty="0" smtClean="0">
              <a:solidFill>
                <a:srgbClr val="0000CC"/>
              </a:solidFill>
              <a:latin typeface="Comic Sans MS" pitchFamily="66" charset="0"/>
            </a:endParaRPr>
          </a:p>
          <a:p>
            <a:pPr algn="ctr"/>
            <a:endParaRPr lang="en-US" sz="1600" b="1" dirty="0" smtClean="0">
              <a:solidFill>
                <a:srgbClr val="FF0000"/>
              </a:solidFill>
              <a:latin typeface="Comic Sans MS" pitchFamily="66" charset="0"/>
            </a:endParaRPr>
          </a:p>
          <a:p>
            <a:pPr algn="ctr"/>
            <a:r>
              <a:rPr lang="en-US" sz="1600" b="1" dirty="0" smtClean="0">
                <a:solidFill>
                  <a:srgbClr val="FF0000"/>
                </a:solidFill>
                <a:latin typeface="Comic Sans MS" pitchFamily="66" charset="0"/>
              </a:rPr>
              <a:t>Organize One Day Inter-disciplinary National Seminar cum Panel Discussion</a:t>
            </a:r>
            <a:r>
              <a:rPr lang="en-US" sz="1600" dirty="0" smtClean="0">
                <a:solidFill>
                  <a:srgbClr val="FF0000"/>
                </a:solidFill>
                <a:latin typeface="Comic Sans MS" pitchFamily="66" charset="0"/>
              </a:rPr>
              <a:t> </a:t>
            </a:r>
            <a:r>
              <a:rPr lang="en-US" sz="1400" b="1" dirty="0" smtClean="0">
                <a:solidFill>
                  <a:srgbClr val="FF0000"/>
                </a:solidFill>
                <a:latin typeface="Comic Sans MS" pitchFamily="66" charset="0"/>
              </a:rPr>
              <a:t>On</a:t>
            </a:r>
            <a:endParaRPr lang="en-US" sz="1600" b="1" dirty="0" smtClean="0">
              <a:solidFill>
                <a:srgbClr val="FF0000"/>
              </a:solidFill>
              <a:latin typeface="Comic Sans MS" pitchFamily="66" charset="0"/>
            </a:endParaRPr>
          </a:p>
          <a:p>
            <a:pPr algn="ctr"/>
            <a:endParaRPr lang="en-US" sz="2400" dirty="0" smtClean="0">
              <a:solidFill>
                <a:srgbClr val="FF0000"/>
              </a:solidFill>
              <a:latin typeface="Comic Sans MS" pitchFamily="66" charset="0"/>
            </a:endParaRPr>
          </a:p>
          <a:p>
            <a:pPr algn="ctr"/>
            <a:r>
              <a:rPr lang="en-US" sz="2400" dirty="0" smtClean="0">
                <a:solidFill>
                  <a:srgbClr val="FF0000"/>
                </a:solidFill>
                <a:latin typeface="Comic Sans MS" pitchFamily="66" charset="0"/>
              </a:rPr>
              <a:t>KAAMA PURUSHAARTHA IN SANSKRIT SHAASTRA TRADITION – ETHICS, AESTHETICS &amp; PERVERSIONS </a:t>
            </a:r>
            <a:r>
              <a:rPr lang="hi-IN" sz="2400" dirty="0" smtClean="0">
                <a:solidFill>
                  <a:srgbClr val="FF0000"/>
                </a:solidFill>
                <a:latin typeface="Comic Sans MS" pitchFamily="66" charset="0"/>
              </a:rPr>
              <a:t> </a:t>
            </a:r>
            <a:endParaRPr lang="en-US" sz="2400" dirty="0" smtClean="0">
              <a:solidFill>
                <a:srgbClr val="FF0000"/>
              </a:solidFill>
              <a:latin typeface="Comic Sans MS" pitchFamily="66" charset="0"/>
            </a:endParaRPr>
          </a:p>
          <a:p>
            <a:pPr algn="ctr"/>
            <a:r>
              <a:rPr lang="hi-IN" sz="2600" b="1" dirty="0" smtClean="0">
                <a:solidFill>
                  <a:srgbClr val="FF0000"/>
                </a:solidFill>
                <a:latin typeface="Arial Unicode MS" pitchFamily="34" charset="-128"/>
                <a:ea typeface="Arial Unicode MS" pitchFamily="34" charset="-128"/>
                <a:cs typeface="Arial Unicode MS" pitchFamily="34" charset="-128"/>
              </a:rPr>
              <a:t>संस्कृतशास्त्रीय परम्परा में काम पुरुषार्थ </a:t>
            </a:r>
            <a:r>
              <a:rPr lang="en-US" sz="2600" b="1" dirty="0" smtClean="0">
                <a:solidFill>
                  <a:srgbClr val="FF0000"/>
                </a:solidFill>
                <a:latin typeface="Arial Unicode MS" pitchFamily="34" charset="-128"/>
                <a:ea typeface="Arial Unicode MS" pitchFamily="34" charset="-128"/>
                <a:cs typeface="Arial Unicode MS" pitchFamily="34" charset="-128"/>
              </a:rPr>
              <a:t>– </a:t>
            </a:r>
            <a:r>
              <a:rPr lang="hi-IN" sz="2600" b="1" dirty="0" smtClean="0">
                <a:solidFill>
                  <a:srgbClr val="FF0000"/>
                </a:solidFill>
                <a:latin typeface="Arial Unicode MS" pitchFamily="34" charset="-128"/>
                <a:ea typeface="Arial Unicode MS" pitchFamily="34" charset="-128"/>
                <a:cs typeface="Arial Unicode MS" pitchFamily="34" charset="-128"/>
              </a:rPr>
              <a:t>मर्यादा, सौन्दर्य एवम् विकृतियां </a:t>
            </a:r>
            <a:endParaRPr lang="en-US" sz="2600" b="1" dirty="0" smtClean="0">
              <a:solidFill>
                <a:srgbClr val="FF0000"/>
              </a:solidFill>
              <a:latin typeface="Arial Unicode MS" pitchFamily="34" charset="-128"/>
              <a:ea typeface="Arial Unicode MS" pitchFamily="34" charset="-128"/>
              <a:cs typeface="Arial Unicode MS" pitchFamily="34" charset="-128"/>
            </a:endParaRPr>
          </a:p>
          <a:p>
            <a:pPr algn="ctr"/>
            <a:endParaRPr lang="en-US" sz="1600" b="1" dirty="0" smtClean="0">
              <a:solidFill>
                <a:srgbClr val="0000CC"/>
              </a:solidFill>
              <a:latin typeface="Comic Sans MS" pitchFamily="66" charset="0"/>
            </a:endParaRPr>
          </a:p>
          <a:p>
            <a:pPr algn="ctr"/>
            <a:r>
              <a:rPr lang="en-US" sz="1600" b="1" dirty="0" smtClean="0">
                <a:solidFill>
                  <a:srgbClr val="0000CC"/>
                </a:solidFill>
                <a:latin typeface="Comic Sans MS" pitchFamily="66" charset="0"/>
              </a:rPr>
              <a:t>Academic Support – </a:t>
            </a:r>
            <a:r>
              <a:rPr lang="en-US" sz="1600" dirty="0" smtClean="0">
                <a:solidFill>
                  <a:srgbClr val="0000CC"/>
                </a:solidFill>
                <a:latin typeface="Comic Sans MS" pitchFamily="66" charset="0"/>
              </a:rPr>
              <a:t>SD </a:t>
            </a:r>
            <a:r>
              <a:rPr lang="en-US" sz="1600" dirty="0" err="1" smtClean="0">
                <a:solidFill>
                  <a:srgbClr val="0000CC"/>
                </a:solidFill>
                <a:latin typeface="Comic Sans MS" pitchFamily="66" charset="0"/>
              </a:rPr>
              <a:t>Adarsh</a:t>
            </a:r>
            <a:r>
              <a:rPr lang="en-US" sz="1600" dirty="0" smtClean="0">
                <a:solidFill>
                  <a:srgbClr val="0000CC"/>
                </a:solidFill>
                <a:latin typeface="Comic Sans MS" pitchFamily="66" charset="0"/>
              </a:rPr>
              <a:t> Sanskrit College, </a:t>
            </a:r>
            <a:r>
              <a:rPr lang="en-US" sz="1600" dirty="0" err="1" smtClean="0">
                <a:solidFill>
                  <a:srgbClr val="0000CC"/>
                </a:solidFill>
                <a:latin typeface="Comic Sans MS" pitchFamily="66" charset="0"/>
              </a:rPr>
              <a:t>Amabala</a:t>
            </a:r>
            <a:r>
              <a:rPr lang="en-US" sz="1600" dirty="0" smtClean="0">
                <a:solidFill>
                  <a:srgbClr val="0000CC"/>
                </a:solidFill>
                <a:latin typeface="Comic Sans MS" pitchFamily="66" charset="0"/>
              </a:rPr>
              <a:t> </a:t>
            </a:r>
            <a:r>
              <a:rPr lang="en-US" sz="1600" dirty="0" err="1" smtClean="0">
                <a:solidFill>
                  <a:srgbClr val="0000CC"/>
                </a:solidFill>
                <a:latin typeface="Comic Sans MS" pitchFamily="66" charset="0"/>
              </a:rPr>
              <a:t>Cantt</a:t>
            </a:r>
            <a:r>
              <a:rPr lang="en-US" sz="1600" dirty="0" smtClean="0">
                <a:solidFill>
                  <a:srgbClr val="0000CC"/>
                </a:solidFill>
                <a:latin typeface="Comic Sans MS" pitchFamily="66" charset="0"/>
              </a:rPr>
              <a:t>, </a:t>
            </a:r>
            <a:r>
              <a:rPr lang="en-US" sz="1600" dirty="0" err="1" smtClean="0">
                <a:solidFill>
                  <a:srgbClr val="0000CC"/>
                </a:solidFill>
                <a:latin typeface="Comic Sans MS" pitchFamily="66" charset="0"/>
              </a:rPr>
              <a:t>Darshan</a:t>
            </a:r>
            <a:r>
              <a:rPr lang="en-US" sz="1600" dirty="0" smtClean="0">
                <a:solidFill>
                  <a:srgbClr val="0000CC"/>
                </a:solidFill>
                <a:latin typeface="Comic Sans MS" pitchFamily="66" charset="0"/>
              </a:rPr>
              <a:t> Yoga </a:t>
            </a:r>
            <a:r>
              <a:rPr lang="en-US" sz="1600" dirty="0" err="1" smtClean="0">
                <a:solidFill>
                  <a:srgbClr val="0000CC"/>
                </a:solidFill>
                <a:latin typeface="Comic Sans MS" pitchFamily="66" charset="0"/>
              </a:rPr>
              <a:t>Sansthan</a:t>
            </a:r>
            <a:r>
              <a:rPr lang="en-US" sz="1600" dirty="0" smtClean="0">
                <a:solidFill>
                  <a:srgbClr val="0000CC"/>
                </a:solidFill>
                <a:latin typeface="Comic Sans MS" pitchFamily="66" charset="0"/>
              </a:rPr>
              <a:t>, Dalhousie (HP), Council for Historical Research &amp; Comparative Studies, </a:t>
            </a:r>
            <a:r>
              <a:rPr lang="en-US" sz="1600" dirty="0" err="1" smtClean="0">
                <a:solidFill>
                  <a:srgbClr val="0000CC"/>
                </a:solidFill>
                <a:latin typeface="Comic Sans MS" pitchFamily="66" charset="0"/>
              </a:rPr>
              <a:t>Panchkula</a:t>
            </a:r>
            <a:r>
              <a:rPr lang="en-US" sz="1600" dirty="0" smtClean="0">
                <a:solidFill>
                  <a:srgbClr val="0000CC"/>
                </a:solidFill>
                <a:latin typeface="Comic Sans MS" pitchFamily="66" charset="0"/>
              </a:rPr>
              <a:t>, Vedic Research Center, </a:t>
            </a:r>
            <a:r>
              <a:rPr lang="en-US" sz="1600" dirty="0" err="1" smtClean="0">
                <a:solidFill>
                  <a:srgbClr val="0000CC"/>
                </a:solidFill>
                <a:latin typeface="Comic Sans MS" pitchFamily="66" charset="0"/>
              </a:rPr>
              <a:t>Kanya</a:t>
            </a:r>
            <a:r>
              <a:rPr lang="en-US" sz="1600" dirty="0" smtClean="0">
                <a:solidFill>
                  <a:srgbClr val="0000CC"/>
                </a:solidFill>
                <a:latin typeface="Comic Sans MS" pitchFamily="66" charset="0"/>
              </a:rPr>
              <a:t> </a:t>
            </a:r>
            <a:r>
              <a:rPr lang="en-US" sz="1600" dirty="0" err="1" smtClean="0">
                <a:solidFill>
                  <a:srgbClr val="0000CC"/>
                </a:solidFill>
                <a:latin typeface="Comic Sans MS" pitchFamily="66" charset="0"/>
              </a:rPr>
              <a:t>Mahavidyalaya</a:t>
            </a:r>
            <a:r>
              <a:rPr lang="en-US" sz="1600" dirty="0" smtClean="0">
                <a:solidFill>
                  <a:srgbClr val="0000CC"/>
                </a:solidFill>
                <a:latin typeface="Comic Sans MS" pitchFamily="66" charset="0"/>
              </a:rPr>
              <a:t>, </a:t>
            </a:r>
            <a:r>
              <a:rPr lang="en-US" sz="1600" dirty="0" err="1" smtClean="0">
                <a:solidFill>
                  <a:srgbClr val="0000CC"/>
                </a:solidFill>
                <a:latin typeface="Comic Sans MS" pitchFamily="66" charset="0"/>
              </a:rPr>
              <a:t>Jalandhar</a:t>
            </a:r>
            <a:r>
              <a:rPr lang="en-US" sz="1600" dirty="0" smtClean="0">
                <a:solidFill>
                  <a:srgbClr val="0000CC"/>
                </a:solidFill>
                <a:latin typeface="Comic Sans MS" pitchFamily="66" charset="0"/>
              </a:rPr>
              <a:t>,</a:t>
            </a:r>
            <a:r>
              <a:rPr lang="en-US" sz="1600" b="1" dirty="0" smtClean="0">
                <a:solidFill>
                  <a:srgbClr val="0000CC"/>
                </a:solidFill>
                <a:latin typeface="Comic Sans MS" pitchFamily="66" charset="0"/>
              </a:rPr>
              <a:t> </a:t>
            </a:r>
            <a:endParaRPr lang="en-US" sz="1600" dirty="0" smtClean="0">
              <a:solidFill>
                <a:srgbClr val="0000CC"/>
              </a:solidFill>
              <a:latin typeface="Comic Sans MS" pitchFamily="66" charset="0"/>
            </a:endParaRPr>
          </a:p>
          <a:p>
            <a:pPr algn="ctr"/>
            <a:endParaRPr lang="en-US" sz="1600" b="1" dirty="0" smtClean="0">
              <a:solidFill>
                <a:srgbClr val="0000CC"/>
              </a:solidFill>
              <a:latin typeface="Comic Sans MS" pitchFamily="66" charset="0"/>
            </a:endParaRPr>
          </a:p>
          <a:p>
            <a:pPr algn="ctr"/>
            <a:r>
              <a:rPr lang="en-US" sz="1600" b="1" dirty="0" smtClean="0">
                <a:solidFill>
                  <a:srgbClr val="0000CC"/>
                </a:solidFill>
                <a:latin typeface="Comic Sans MS" pitchFamily="66" charset="0"/>
              </a:rPr>
              <a:t>3</a:t>
            </a:r>
            <a:r>
              <a:rPr lang="en-US" sz="1600" b="1" baseline="30000" dirty="0" smtClean="0">
                <a:solidFill>
                  <a:srgbClr val="0000CC"/>
                </a:solidFill>
                <a:latin typeface="Comic Sans MS" pitchFamily="66" charset="0"/>
              </a:rPr>
              <a:t>rd</a:t>
            </a:r>
            <a:r>
              <a:rPr lang="en-US" sz="1600" b="1" dirty="0" smtClean="0">
                <a:solidFill>
                  <a:srgbClr val="0000CC"/>
                </a:solidFill>
                <a:latin typeface="Comic Sans MS" pitchFamily="66" charset="0"/>
              </a:rPr>
              <a:t> NOVEMBER, 2018, SATURDAY</a:t>
            </a:r>
            <a:endParaRPr lang="en-US" sz="1600" b="1" dirty="0">
              <a:solidFill>
                <a:srgbClr val="0000CC"/>
              </a:solidFill>
              <a:latin typeface="Comic Sans MS" pitchFamily="66" charset="0"/>
              <a:ea typeface="Arial Unicode MS" pitchFamily="34" charset="-128"/>
              <a:cs typeface="Arial Unicode MS" pitchFamily="34" charset="-128"/>
            </a:endParaRPr>
          </a:p>
        </p:txBody>
      </p:sp>
      <p:sp>
        <p:nvSpPr>
          <p:cNvPr id="11268" name="AutoShape 4" descr="Image result for nataraj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272" name="AutoShape 8" descr="Image result for bharat mu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3"/>
          <a:srcRect/>
          <a:stretch>
            <a:fillRect/>
          </a:stretch>
        </p:blipFill>
        <p:spPr bwMode="auto">
          <a:xfrm>
            <a:off x="0" y="0"/>
            <a:ext cx="1676400" cy="685800"/>
          </a:xfrm>
          <a:prstGeom prst="rect">
            <a:avLst/>
          </a:prstGeom>
          <a:noFill/>
          <a:ln w="9525">
            <a:noFill/>
            <a:miter lim="800000"/>
            <a:headEnd/>
            <a:tailEnd/>
          </a:ln>
        </p:spPr>
      </p:pic>
      <p:pic>
        <p:nvPicPr>
          <p:cNvPr id="1027" name="Picture 1"/>
          <p:cNvPicPr>
            <a:picLocks noChangeAspect="1" noChangeArrowheads="1"/>
          </p:cNvPicPr>
          <p:nvPr/>
        </p:nvPicPr>
        <p:blipFill>
          <a:blip r:embed="rId4"/>
          <a:srcRect/>
          <a:stretch>
            <a:fillRect/>
          </a:stretch>
        </p:blipFill>
        <p:spPr bwMode="auto">
          <a:xfrm>
            <a:off x="7543800" y="0"/>
            <a:ext cx="1600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6"/>
          <p:cNvSpPr txBox="1">
            <a:spLocks noChangeArrowheads="1"/>
          </p:cNvSpPr>
          <p:nvPr/>
        </p:nvSpPr>
        <p:spPr bwMode="auto">
          <a:xfrm>
            <a:off x="0" y="0"/>
            <a:ext cx="9144000" cy="6524863"/>
          </a:xfrm>
          <a:prstGeom prst="rect">
            <a:avLst/>
          </a:prstGeom>
          <a:solidFill>
            <a:srgbClr val="FFFF99"/>
          </a:solidFill>
          <a:ln w="9525">
            <a:solidFill>
              <a:srgbClr val="008000"/>
            </a:solidFill>
            <a:miter lim="800000"/>
            <a:headEnd/>
            <a:tailEnd/>
          </a:ln>
        </p:spPr>
        <p:txBody>
          <a:bodyPr>
            <a:spAutoFit/>
          </a:bodyPr>
          <a:lstStyle/>
          <a:p>
            <a:pPr algn="ctr"/>
            <a:r>
              <a:rPr lang="en-US" sz="2800" b="1" u="sng" dirty="0">
                <a:solidFill>
                  <a:srgbClr val="0000CC"/>
                </a:solidFill>
                <a:latin typeface="Comic Sans MS" pitchFamily="66" charset="0"/>
              </a:rPr>
              <a:t>PROGRAMME </a:t>
            </a:r>
            <a:endParaRPr lang="en-US" sz="2800" dirty="0">
              <a:solidFill>
                <a:srgbClr val="0000CC"/>
              </a:solidFill>
              <a:latin typeface="Comic Sans MS" pitchFamily="66" charset="0"/>
            </a:endParaRPr>
          </a:p>
          <a:p>
            <a:endParaRPr lang="hi-IN" sz="2000" dirty="0" smtClean="0">
              <a:solidFill>
                <a:srgbClr val="C00000"/>
              </a:solidFill>
              <a:latin typeface="Comic Sans MS" pitchFamily="66" charset="0"/>
            </a:endParaRPr>
          </a:p>
          <a:p>
            <a:r>
              <a:rPr lang="en-IN" sz="2000" dirty="0" smtClean="0">
                <a:solidFill>
                  <a:srgbClr val="C00000"/>
                </a:solidFill>
                <a:latin typeface="Comic Sans MS" pitchFamily="66" charset="0"/>
              </a:rPr>
              <a:t>10.00  - BOOK RELEASE – </a:t>
            </a:r>
          </a:p>
          <a:p>
            <a:pPr>
              <a:buFont typeface="Wingdings" pitchFamily="2" charset="2"/>
              <a:buChar char="Ø"/>
            </a:pPr>
            <a:r>
              <a:rPr lang="en-IN" sz="2000" dirty="0" smtClean="0">
                <a:solidFill>
                  <a:srgbClr val="0000CC"/>
                </a:solidFill>
                <a:latin typeface="Comic Sans MS" pitchFamily="66" charset="0"/>
              </a:rPr>
              <a:t>Dr. </a:t>
            </a:r>
            <a:r>
              <a:rPr lang="en-IN" sz="2000" dirty="0" err="1" smtClean="0">
                <a:solidFill>
                  <a:srgbClr val="0000CC"/>
                </a:solidFill>
                <a:latin typeface="Comic Sans MS" pitchFamily="66" charset="0"/>
              </a:rPr>
              <a:t>Anubha</a:t>
            </a:r>
            <a:r>
              <a:rPr lang="en-IN" sz="2000" dirty="0" smtClean="0">
                <a:solidFill>
                  <a:srgbClr val="0000CC"/>
                </a:solidFill>
                <a:latin typeface="Comic Sans MS" pitchFamily="66" charset="0"/>
              </a:rPr>
              <a:t> Jain, </a:t>
            </a:r>
            <a:r>
              <a:rPr lang="en-IN" sz="2000" dirty="0" smtClean="0">
                <a:solidFill>
                  <a:srgbClr val="C00000"/>
                </a:solidFill>
                <a:latin typeface="Comic Sans MS" pitchFamily="66" charset="0"/>
              </a:rPr>
              <a:t>Department of Sanskrit, Guru Nanak Girls College,   </a:t>
            </a:r>
          </a:p>
          <a:p>
            <a:r>
              <a:rPr lang="en-IN" sz="2000" dirty="0" smtClean="0">
                <a:solidFill>
                  <a:srgbClr val="C00000"/>
                </a:solidFill>
                <a:latin typeface="Comic Sans MS" pitchFamily="66" charset="0"/>
              </a:rPr>
              <a:t>            Yamuna Nagar.</a:t>
            </a:r>
          </a:p>
          <a:p>
            <a:pPr>
              <a:buFont typeface="Wingdings" pitchFamily="2" charset="2"/>
              <a:buChar char="Ø"/>
            </a:pPr>
            <a:r>
              <a:rPr lang="en-IN" sz="2000" dirty="0" smtClean="0">
                <a:solidFill>
                  <a:srgbClr val="0000CC"/>
                </a:solidFill>
                <a:latin typeface="Comic Sans MS" pitchFamily="66" charset="0"/>
              </a:rPr>
              <a:t>Dr. </a:t>
            </a:r>
            <a:r>
              <a:rPr lang="en-IN" sz="2000" dirty="0" err="1" smtClean="0">
                <a:solidFill>
                  <a:srgbClr val="0000CC"/>
                </a:solidFill>
                <a:latin typeface="Comic Sans MS" pitchFamily="66" charset="0"/>
              </a:rPr>
              <a:t>Sonika</a:t>
            </a:r>
            <a:r>
              <a:rPr lang="en-IN" sz="2000" dirty="0" smtClean="0">
                <a:solidFill>
                  <a:srgbClr val="0000CC"/>
                </a:solidFill>
                <a:latin typeface="Comic Sans MS" pitchFamily="66" charset="0"/>
              </a:rPr>
              <a:t> </a:t>
            </a:r>
            <a:r>
              <a:rPr lang="en-IN" sz="2000" dirty="0" err="1" smtClean="0">
                <a:solidFill>
                  <a:srgbClr val="0000CC"/>
                </a:solidFill>
                <a:latin typeface="Comic Sans MS" pitchFamily="66" charset="0"/>
              </a:rPr>
              <a:t>Sethi</a:t>
            </a:r>
            <a:r>
              <a:rPr lang="en-IN" sz="2000" dirty="0" smtClean="0">
                <a:solidFill>
                  <a:srgbClr val="0000CC"/>
                </a:solidFill>
                <a:latin typeface="Comic Sans MS" pitchFamily="66" charset="0"/>
              </a:rPr>
              <a:t>, </a:t>
            </a:r>
            <a:r>
              <a:rPr lang="en-IN" sz="2000" dirty="0" smtClean="0">
                <a:solidFill>
                  <a:srgbClr val="C00000"/>
                </a:solidFill>
                <a:latin typeface="Comic Sans MS" pitchFamily="66" charset="0"/>
              </a:rPr>
              <a:t>Department of English, SD College, </a:t>
            </a:r>
            <a:r>
              <a:rPr lang="en-IN" sz="2000" dirty="0" err="1" smtClean="0">
                <a:solidFill>
                  <a:srgbClr val="C00000"/>
                </a:solidFill>
                <a:latin typeface="Comic Sans MS" pitchFamily="66" charset="0"/>
              </a:rPr>
              <a:t>Ambala</a:t>
            </a:r>
            <a:r>
              <a:rPr lang="en-IN" sz="2000" dirty="0" smtClean="0">
                <a:solidFill>
                  <a:srgbClr val="C00000"/>
                </a:solidFill>
                <a:latin typeface="Comic Sans MS" pitchFamily="66" charset="0"/>
              </a:rPr>
              <a:t> </a:t>
            </a:r>
            <a:r>
              <a:rPr lang="en-IN" sz="2000" dirty="0" err="1" smtClean="0">
                <a:solidFill>
                  <a:srgbClr val="C00000"/>
                </a:solidFill>
                <a:latin typeface="Comic Sans MS" pitchFamily="66" charset="0"/>
              </a:rPr>
              <a:t>Cantt</a:t>
            </a:r>
            <a:r>
              <a:rPr lang="en-IN" sz="2000" dirty="0" smtClean="0">
                <a:solidFill>
                  <a:srgbClr val="C00000"/>
                </a:solidFill>
                <a:latin typeface="Comic Sans MS" pitchFamily="66" charset="0"/>
              </a:rPr>
              <a:t>.</a:t>
            </a:r>
          </a:p>
          <a:p>
            <a:endParaRPr lang="en-IN" sz="2000" dirty="0" smtClean="0">
              <a:solidFill>
                <a:srgbClr val="C00000"/>
              </a:solidFill>
              <a:latin typeface="Comic Sans MS" pitchFamily="66" charset="0"/>
            </a:endParaRPr>
          </a:p>
          <a:p>
            <a:r>
              <a:rPr lang="en-IN" sz="2000" dirty="0" smtClean="0">
                <a:solidFill>
                  <a:srgbClr val="C00000"/>
                </a:solidFill>
                <a:latin typeface="Comic Sans MS" pitchFamily="66" charset="0"/>
              </a:rPr>
              <a:t>Felicitation by </a:t>
            </a:r>
            <a:r>
              <a:rPr lang="en-IN" sz="2000" dirty="0" smtClean="0">
                <a:solidFill>
                  <a:srgbClr val="0000CC"/>
                </a:solidFill>
                <a:latin typeface="Comic Sans MS" pitchFamily="66" charset="0"/>
              </a:rPr>
              <a:t>Dr. </a:t>
            </a:r>
            <a:r>
              <a:rPr lang="en-IN" sz="2000" dirty="0" err="1" smtClean="0">
                <a:solidFill>
                  <a:srgbClr val="0000CC"/>
                </a:solidFill>
                <a:latin typeface="Comic Sans MS" pitchFamily="66" charset="0"/>
              </a:rPr>
              <a:t>Someshwar</a:t>
            </a:r>
            <a:r>
              <a:rPr lang="en-IN" sz="2000" dirty="0" smtClean="0">
                <a:solidFill>
                  <a:srgbClr val="0000CC"/>
                </a:solidFill>
                <a:latin typeface="Comic Sans MS" pitchFamily="66" charset="0"/>
              </a:rPr>
              <a:t> </a:t>
            </a:r>
            <a:r>
              <a:rPr lang="en-IN" sz="2000" dirty="0" err="1" smtClean="0">
                <a:solidFill>
                  <a:srgbClr val="0000CC"/>
                </a:solidFill>
                <a:latin typeface="Comic Sans MS" pitchFamily="66" charset="0"/>
              </a:rPr>
              <a:t>Dutt</a:t>
            </a:r>
            <a:r>
              <a:rPr lang="en-IN" sz="2000" dirty="0" smtClean="0">
                <a:solidFill>
                  <a:srgbClr val="0000CC"/>
                </a:solidFill>
                <a:latin typeface="Comic Sans MS" pitchFamily="66" charset="0"/>
              </a:rPr>
              <a:t>,</a:t>
            </a:r>
            <a:r>
              <a:rPr lang="en-IN" sz="2000" dirty="0" smtClean="0">
                <a:solidFill>
                  <a:srgbClr val="C00000"/>
                </a:solidFill>
                <a:latin typeface="Comic Sans MS" pitchFamily="66" charset="0"/>
              </a:rPr>
              <a:t> Director, Haryana Sanskrit Academy,    </a:t>
            </a:r>
          </a:p>
          <a:p>
            <a:pPr>
              <a:buFont typeface="Wingdings" pitchFamily="2" charset="2"/>
              <a:buChar char="Ø"/>
            </a:pPr>
            <a:r>
              <a:rPr lang="en-IN" sz="2000" dirty="0" smtClean="0">
                <a:solidFill>
                  <a:srgbClr val="0000CC"/>
                </a:solidFill>
                <a:latin typeface="Comic Sans MS" pitchFamily="66" charset="0"/>
              </a:rPr>
              <a:t>Dr. </a:t>
            </a:r>
            <a:r>
              <a:rPr lang="en-IN" sz="2000" dirty="0" err="1" smtClean="0">
                <a:solidFill>
                  <a:srgbClr val="0000CC"/>
                </a:solidFill>
                <a:latin typeface="Comic Sans MS" pitchFamily="66" charset="0"/>
              </a:rPr>
              <a:t>Rajendra</a:t>
            </a:r>
            <a:r>
              <a:rPr lang="en-IN" sz="2000" dirty="0" smtClean="0">
                <a:solidFill>
                  <a:srgbClr val="0000CC"/>
                </a:solidFill>
                <a:latin typeface="Comic Sans MS" pitchFamily="66" charset="0"/>
              </a:rPr>
              <a:t>, </a:t>
            </a:r>
            <a:r>
              <a:rPr lang="en-IN" sz="2000" dirty="0" smtClean="0">
                <a:solidFill>
                  <a:srgbClr val="C00000"/>
                </a:solidFill>
                <a:latin typeface="Comic Sans MS" pitchFamily="66" charset="0"/>
              </a:rPr>
              <a:t>Department </a:t>
            </a:r>
            <a:r>
              <a:rPr lang="en-IN" sz="2000" dirty="0" err="1" smtClean="0">
                <a:solidFill>
                  <a:srgbClr val="C00000"/>
                </a:solidFill>
                <a:latin typeface="Comic Sans MS" pitchFamily="66" charset="0"/>
              </a:rPr>
              <a:t>fo</a:t>
            </a:r>
            <a:r>
              <a:rPr lang="en-IN" sz="2000" dirty="0" smtClean="0">
                <a:solidFill>
                  <a:srgbClr val="C00000"/>
                </a:solidFill>
                <a:latin typeface="Comic Sans MS" pitchFamily="66" charset="0"/>
              </a:rPr>
              <a:t> Sanskrit, G M N College, </a:t>
            </a:r>
            <a:r>
              <a:rPr lang="en-IN" sz="2000" dirty="0" err="1" smtClean="0">
                <a:solidFill>
                  <a:srgbClr val="C00000"/>
                </a:solidFill>
                <a:latin typeface="Comic Sans MS" pitchFamily="66" charset="0"/>
              </a:rPr>
              <a:t>Ambala</a:t>
            </a:r>
            <a:r>
              <a:rPr lang="en-IN" sz="2000" dirty="0" smtClean="0">
                <a:solidFill>
                  <a:srgbClr val="C00000"/>
                </a:solidFill>
                <a:latin typeface="Comic Sans MS" pitchFamily="66" charset="0"/>
              </a:rPr>
              <a:t> </a:t>
            </a:r>
            <a:r>
              <a:rPr lang="en-IN" sz="2000" dirty="0" err="1" smtClean="0">
                <a:solidFill>
                  <a:srgbClr val="C00000"/>
                </a:solidFill>
                <a:latin typeface="Comic Sans MS" pitchFamily="66" charset="0"/>
              </a:rPr>
              <a:t>Cantt</a:t>
            </a:r>
            <a:r>
              <a:rPr lang="en-IN" sz="2000" dirty="0" smtClean="0">
                <a:solidFill>
                  <a:srgbClr val="C00000"/>
                </a:solidFill>
                <a:latin typeface="Comic Sans MS" pitchFamily="66" charset="0"/>
              </a:rPr>
              <a:t>.</a:t>
            </a:r>
          </a:p>
          <a:p>
            <a:pPr>
              <a:buFont typeface="Wingdings" pitchFamily="2" charset="2"/>
              <a:buChar char="Ø"/>
            </a:pPr>
            <a:r>
              <a:rPr lang="en-IN" sz="2000" dirty="0" smtClean="0">
                <a:solidFill>
                  <a:srgbClr val="0000CC"/>
                </a:solidFill>
                <a:latin typeface="Comic Sans MS" pitchFamily="66" charset="0"/>
              </a:rPr>
              <a:t>Dr. </a:t>
            </a:r>
            <a:r>
              <a:rPr lang="en-IN" sz="2000" dirty="0" err="1" smtClean="0">
                <a:solidFill>
                  <a:srgbClr val="0000CC"/>
                </a:solidFill>
                <a:latin typeface="Comic Sans MS" pitchFamily="66" charset="0"/>
              </a:rPr>
              <a:t>Sonika</a:t>
            </a:r>
            <a:r>
              <a:rPr lang="en-IN" sz="2000" dirty="0" smtClean="0">
                <a:solidFill>
                  <a:srgbClr val="0000CC"/>
                </a:solidFill>
                <a:latin typeface="Comic Sans MS" pitchFamily="66" charset="0"/>
              </a:rPr>
              <a:t> </a:t>
            </a:r>
            <a:r>
              <a:rPr lang="en-IN" sz="2000" dirty="0" err="1" smtClean="0">
                <a:solidFill>
                  <a:srgbClr val="0000CC"/>
                </a:solidFill>
                <a:latin typeface="Comic Sans MS" pitchFamily="66" charset="0"/>
              </a:rPr>
              <a:t>Sethi</a:t>
            </a:r>
            <a:r>
              <a:rPr lang="en-IN" sz="2000" dirty="0" smtClean="0">
                <a:solidFill>
                  <a:srgbClr val="0000CC"/>
                </a:solidFill>
                <a:latin typeface="Comic Sans MS" pitchFamily="66" charset="0"/>
              </a:rPr>
              <a:t>, </a:t>
            </a:r>
            <a:r>
              <a:rPr lang="en-IN" sz="2000" dirty="0" smtClean="0">
                <a:solidFill>
                  <a:srgbClr val="C00000"/>
                </a:solidFill>
                <a:latin typeface="Comic Sans MS" pitchFamily="66" charset="0"/>
              </a:rPr>
              <a:t>Dept. of English, S D College, </a:t>
            </a:r>
            <a:r>
              <a:rPr lang="en-IN" sz="2000" dirty="0" err="1" smtClean="0">
                <a:solidFill>
                  <a:srgbClr val="C00000"/>
                </a:solidFill>
                <a:latin typeface="Comic Sans MS" pitchFamily="66" charset="0"/>
              </a:rPr>
              <a:t>Ambala</a:t>
            </a:r>
            <a:r>
              <a:rPr lang="en-IN" sz="2000" dirty="0" smtClean="0">
                <a:solidFill>
                  <a:srgbClr val="C00000"/>
                </a:solidFill>
                <a:latin typeface="Comic Sans MS" pitchFamily="66" charset="0"/>
              </a:rPr>
              <a:t> </a:t>
            </a:r>
            <a:r>
              <a:rPr lang="en-IN" sz="2000" dirty="0" err="1" smtClean="0">
                <a:solidFill>
                  <a:srgbClr val="C00000"/>
                </a:solidFill>
                <a:latin typeface="Comic Sans MS" pitchFamily="66" charset="0"/>
              </a:rPr>
              <a:t>Cantt</a:t>
            </a:r>
            <a:r>
              <a:rPr lang="en-IN" sz="2000" dirty="0" smtClean="0">
                <a:solidFill>
                  <a:srgbClr val="C00000"/>
                </a:solidFill>
                <a:latin typeface="Comic Sans MS" pitchFamily="66" charset="0"/>
              </a:rPr>
              <a:t>.</a:t>
            </a:r>
          </a:p>
          <a:p>
            <a:pPr>
              <a:buFont typeface="Wingdings" pitchFamily="2" charset="2"/>
              <a:buChar char="Ø"/>
            </a:pPr>
            <a:r>
              <a:rPr lang="en-IN" sz="2000" dirty="0" smtClean="0">
                <a:solidFill>
                  <a:srgbClr val="0000CC"/>
                </a:solidFill>
                <a:latin typeface="Comic Sans MS" pitchFamily="66" charset="0"/>
              </a:rPr>
              <a:t>Dr. </a:t>
            </a:r>
            <a:r>
              <a:rPr lang="en-IN" sz="2000" dirty="0" err="1" smtClean="0">
                <a:solidFill>
                  <a:srgbClr val="0000CC"/>
                </a:solidFill>
                <a:latin typeface="Comic Sans MS" pitchFamily="66" charset="0"/>
              </a:rPr>
              <a:t>Anubha</a:t>
            </a:r>
            <a:r>
              <a:rPr lang="en-IN" sz="2000" dirty="0" smtClean="0">
                <a:solidFill>
                  <a:srgbClr val="0000CC"/>
                </a:solidFill>
                <a:latin typeface="Comic Sans MS" pitchFamily="66" charset="0"/>
              </a:rPr>
              <a:t> Jain, </a:t>
            </a:r>
            <a:r>
              <a:rPr lang="en-IN" sz="2000" dirty="0" smtClean="0">
                <a:solidFill>
                  <a:srgbClr val="C00000"/>
                </a:solidFill>
                <a:latin typeface="Comic Sans MS" pitchFamily="66" charset="0"/>
              </a:rPr>
              <a:t>Dept. of Sanskrit, G N Girls, Yam</a:t>
            </a:r>
            <a:r>
              <a:rPr lang="en-US" sz="2000" dirty="0" smtClean="0">
                <a:solidFill>
                  <a:srgbClr val="C00000"/>
                </a:solidFill>
                <a:latin typeface="Comic Sans MS" pitchFamily="66" charset="0"/>
              </a:rPr>
              <a:t>u</a:t>
            </a:r>
            <a:r>
              <a:rPr lang="en-IN" sz="2000" dirty="0" err="1" smtClean="0">
                <a:solidFill>
                  <a:srgbClr val="C00000"/>
                </a:solidFill>
                <a:latin typeface="Comic Sans MS" pitchFamily="66" charset="0"/>
              </a:rPr>
              <a:t>nanagar</a:t>
            </a:r>
            <a:r>
              <a:rPr lang="en-IN" sz="2000" dirty="0" smtClean="0">
                <a:solidFill>
                  <a:srgbClr val="C00000"/>
                </a:solidFill>
                <a:latin typeface="Comic Sans MS" pitchFamily="66" charset="0"/>
              </a:rPr>
              <a:t>.</a:t>
            </a:r>
          </a:p>
          <a:p>
            <a:pPr>
              <a:buFont typeface="Wingdings" pitchFamily="2" charset="2"/>
              <a:buChar char="Ø"/>
            </a:pPr>
            <a:r>
              <a:rPr lang="en-US" sz="2000" dirty="0" smtClean="0">
                <a:solidFill>
                  <a:srgbClr val="0000CC"/>
                </a:solidFill>
                <a:latin typeface="Comic Sans MS" pitchFamily="66" charset="0"/>
              </a:rPr>
              <a:t>Dr. </a:t>
            </a:r>
            <a:r>
              <a:rPr lang="en-US" sz="2000" dirty="0" err="1" smtClean="0">
                <a:solidFill>
                  <a:srgbClr val="0000CC"/>
                </a:solidFill>
                <a:latin typeface="Comic Sans MS" pitchFamily="66" charset="0"/>
              </a:rPr>
              <a:t>Neeraj</a:t>
            </a:r>
            <a:r>
              <a:rPr lang="en-US" sz="2000" dirty="0" smtClean="0">
                <a:solidFill>
                  <a:srgbClr val="0000CC"/>
                </a:solidFill>
                <a:latin typeface="Comic Sans MS" pitchFamily="66" charset="0"/>
              </a:rPr>
              <a:t> Sharma, </a:t>
            </a:r>
            <a:r>
              <a:rPr lang="en-US" sz="2000" dirty="0" smtClean="0">
                <a:solidFill>
                  <a:srgbClr val="C00000"/>
                </a:solidFill>
                <a:latin typeface="Comic Sans MS" pitchFamily="66" charset="0"/>
              </a:rPr>
              <a:t>Director, Vedic Study Center &amp; Dept of Sanskrit, </a:t>
            </a:r>
            <a:r>
              <a:rPr lang="en-US" sz="2000" dirty="0" err="1" smtClean="0">
                <a:solidFill>
                  <a:srgbClr val="C00000"/>
                </a:solidFill>
                <a:latin typeface="Comic Sans MS" pitchFamily="66" charset="0"/>
              </a:rPr>
              <a:t>Kanya</a:t>
            </a:r>
            <a:r>
              <a:rPr lang="en-US" sz="2000" dirty="0" smtClean="0">
                <a:solidFill>
                  <a:srgbClr val="C00000"/>
                </a:solidFill>
                <a:latin typeface="Comic Sans MS" pitchFamily="66" charset="0"/>
              </a:rPr>
              <a:t> </a:t>
            </a:r>
            <a:r>
              <a:rPr lang="en-US" sz="2000" dirty="0" err="1" smtClean="0">
                <a:solidFill>
                  <a:srgbClr val="C00000"/>
                </a:solidFill>
                <a:latin typeface="Comic Sans MS" pitchFamily="66" charset="0"/>
              </a:rPr>
              <a:t>Mahavidyalaya</a:t>
            </a:r>
            <a:r>
              <a:rPr lang="en-US" sz="2000" dirty="0" smtClean="0">
                <a:solidFill>
                  <a:srgbClr val="C00000"/>
                </a:solidFill>
                <a:latin typeface="Comic Sans MS" pitchFamily="66" charset="0"/>
              </a:rPr>
              <a:t>, </a:t>
            </a:r>
            <a:r>
              <a:rPr lang="en-US" sz="2000" dirty="0" err="1" smtClean="0">
                <a:solidFill>
                  <a:srgbClr val="C00000"/>
                </a:solidFill>
                <a:latin typeface="Comic Sans MS" pitchFamily="66" charset="0"/>
              </a:rPr>
              <a:t>Jalandhar</a:t>
            </a:r>
            <a:endParaRPr lang="en-US" sz="2000" dirty="0">
              <a:solidFill>
                <a:srgbClr val="C00000"/>
              </a:solidFill>
              <a:latin typeface="Comic Sans MS" pitchFamily="66" charset="0"/>
            </a:endParaRPr>
          </a:p>
          <a:p>
            <a:r>
              <a:rPr lang="en-IN" sz="2000" dirty="0" smtClean="0">
                <a:solidFill>
                  <a:srgbClr val="C00000"/>
                </a:solidFill>
                <a:latin typeface="Comic Sans MS" pitchFamily="66" charset="0"/>
              </a:rPr>
              <a:t> </a:t>
            </a:r>
          </a:p>
          <a:p>
            <a:r>
              <a:rPr lang="en-IN" sz="2000" dirty="0" smtClean="0">
                <a:solidFill>
                  <a:srgbClr val="C00000"/>
                </a:solidFill>
                <a:latin typeface="Comic Sans MS" pitchFamily="66" charset="0"/>
              </a:rPr>
              <a:t>Idea of the discussion</a:t>
            </a:r>
          </a:p>
          <a:p>
            <a:r>
              <a:rPr lang="en-IN" sz="2000" dirty="0" smtClean="0">
                <a:solidFill>
                  <a:srgbClr val="C00000"/>
                </a:solidFill>
                <a:latin typeface="Comic Sans MS" pitchFamily="66" charset="0"/>
              </a:rPr>
              <a:t>Questions session</a:t>
            </a:r>
          </a:p>
          <a:p>
            <a:r>
              <a:rPr lang="en-IN" sz="2000" dirty="0" smtClean="0">
                <a:solidFill>
                  <a:srgbClr val="C00000"/>
                </a:solidFill>
                <a:latin typeface="Comic Sans MS" pitchFamily="66" charset="0"/>
              </a:rPr>
              <a:t>Views  to be expressed by scholars 10 -15 mins each</a:t>
            </a:r>
          </a:p>
          <a:p>
            <a:r>
              <a:rPr lang="en-IN" sz="2000" dirty="0" smtClean="0">
                <a:solidFill>
                  <a:srgbClr val="C00000"/>
                </a:solidFill>
                <a:latin typeface="Comic Sans MS" pitchFamily="66" charset="0"/>
              </a:rPr>
              <a:t>Open house discussion</a:t>
            </a:r>
          </a:p>
          <a:p>
            <a:r>
              <a:rPr lang="en-IN" sz="2000" dirty="0" smtClean="0">
                <a:solidFill>
                  <a:srgbClr val="C00000"/>
                </a:solidFill>
                <a:latin typeface="Comic Sans MS" pitchFamily="66" charset="0"/>
              </a:rPr>
              <a:t>Concluding remarks</a:t>
            </a:r>
          </a:p>
          <a:p>
            <a:pPr>
              <a:lnSpc>
                <a:spcPct val="150000"/>
              </a:lnSpc>
            </a:pPr>
            <a:r>
              <a:rPr lang="en-IN" sz="2000" dirty="0" smtClean="0">
                <a:solidFill>
                  <a:srgbClr val="C00000"/>
                </a:solidFill>
                <a:latin typeface="Comic Sans MS" pitchFamily="66" charset="0"/>
              </a:rPr>
              <a:t>02.00 – Lunch</a:t>
            </a:r>
            <a:r>
              <a:rPr lang="en-IN" sz="2000" dirty="0">
                <a:latin typeface="Comic Sans MS" pitchFamily="66" charset="0"/>
              </a:rPr>
              <a:t> </a:t>
            </a:r>
            <a:endParaRPr lang="en-US" sz="2000" b="1" u="sng" dirty="0">
              <a:solidFill>
                <a:srgbClr val="0000CC"/>
              </a:solidFill>
              <a:latin typeface="Comic Sans MS" pitchFamily="66" charset="0"/>
            </a:endParaRPr>
          </a:p>
        </p:txBody>
      </p:sp>
      <p:sp>
        <p:nvSpPr>
          <p:cNvPr id="3075" name="AutoShape 2" descr="Image result for CONCLAV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pic>
        <p:nvPicPr>
          <p:cNvPr id="5" name="Picture 12" descr="ANd9GcS1GlpkBa7jxpjvmvnYVnPBiyudG7gxYpDlNHZMVW1a4YaFZ0LWyA"/>
          <p:cNvPicPr>
            <a:picLocks noChangeAspect="1" noChangeArrowheads="1"/>
          </p:cNvPicPr>
          <p:nvPr/>
        </p:nvPicPr>
        <p:blipFill>
          <a:blip r:embed="rId3"/>
          <a:srcRect/>
          <a:stretch>
            <a:fillRect/>
          </a:stretch>
        </p:blipFill>
        <p:spPr bwMode="auto">
          <a:xfrm>
            <a:off x="7391400" y="3886200"/>
            <a:ext cx="17526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4400" y="5791200"/>
            <a:ext cx="3124200" cy="369332"/>
          </a:xfrm>
          <a:prstGeom prst="rect">
            <a:avLst/>
          </a:prstGeom>
          <a:noFill/>
        </p:spPr>
        <p:txBody>
          <a:bodyPr wrap="square" rtlCol="0">
            <a:spAutoFit/>
          </a:bodyPr>
          <a:lstStyle/>
          <a:p>
            <a:r>
              <a:rPr lang="en-US" dirty="0" smtClean="0"/>
              <a:t>ANUBHA</a:t>
            </a:r>
            <a:endParaRPr lang="en-US" dirty="0"/>
          </a:p>
        </p:txBody>
      </p:sp>
      <p:pic>
        <p:nvPicPr>
          <p:cNvPr id="1026" name="Picture 2" descr="C:\Users\hp\Desktop\KAAMA PURUSHARTHA\IMG-20181031-WA0104.jpg"/>
          <p:cNvPicPr>
            <a:picLocks noChangeAspect="1" noChangeArrowheads="1"/>
          </p:cNvPicPr>
          <p:nvPr/>
        </p:nvPicPr>
        <p:blipFill>
          <a:blip r:embed="rId3"/>
          <a:srcRect/>
          <a:stretch>
            <a:fillRect/>
          </a:stretch>
        </p:blipFill>
        <p:spPr bwMode="auto">
          <a:xfrm>
            <a:off x="152400" y="228600"/>
            <a:ext cx="3276600" cy="6400800"/>
          </a:xfrm>
          <a:prstGeom prst="rect">
            <a:avLst/>
          </a:prstGeom>
          <a:noFill/>
        </p:spPr>
      </p:pic>
      <p:pic>
        <p:nvPicPr>
          <p:cNvPr id="1027" name="Picture 3" descr="C:\Users\hp\Desktop\KAAMA PURUSHARTHA\IMG-20181031-WA0109.jpg"/>
          <p:cNvPicPr>
            <a:picLocks noChangeAspect="1" noChangeArrowheads="1"/>
          </p:cNvPicPr>
          <p:nvPr/>
        </p:nvPicPr>
        <p:blipFill>
          <a:blip r:embed="rId4"/>
          <a:srcRect/>
          <a:stretch>
            <a:fillRect/>
          </a:stretch>
        </p:blipFill>
        <p:spPr bwMode="auto">
          <a:xfrm>
            <a:off x="3581400" y="228600"/>
            <a:ext cx="5334000" cy="6400800"/>
          </a:xfrm>
          <a:prstGeom prst="rect">
            <a:avLst/>
          </a:prstGeom>
          <a:noFill/>
        </p:spPr>
      </p:pic>
      <p:sp>
        <p:nvSpPr>
          <p:cNvPr id="5" name="TextBox 4"/>
          <p:cNvSpPr txBox="1"/>
          <p:nvPr/>
        </p:nvSpPr>
        <p:spPr>
          <a:xfrm>
            <a:off x="0" y="6027003"/>
            <a:ext cx="3429000" cy="830997"/>
          </a:xfrm>
          <a:prstGeom prst="rect">
            <a:avLst/>
          </a:prstGeom>
          <a:solidFill>
            <a:srgbClr val="FFFFCC"/>
          </a:solidFill>
          <a:ln>
            <a:solidFill>
              <a:srgbClr val="C00000"/>
            </a:solidFill>
          </a:ln>
        </p:spPr>
        <p:txBody>
          <a:bodyPr wrap="square" rtlCol="0">
            <a:spAutoFit/>
          </a:bodyPr>
          <a:lstStyle/>
          <a:p>
            <a:pPr algn="ctr"/>
            <a:r>
              <a:rPr lang="en-US" sz="1600" b="1" dirty="0" smtClean="0">
                <a:solidFill>
                  <a:srgbClr val="0000CC"/>
                </a:solidFill>
                <a:latin typeface="Comic Sans MS" pitchFamily="66" charset="0"/>
              </a:rPr>
              <a:t>DR ANUBHA JAIN, DEPT OF SANSKRIT, G N G College, </a:t>
            </a:r>
            <a:r>
              <a:rPr lang="en-US" sz="1600" b="1" dirty="0" err="1" smtClean="0">
                <a:solidFill>
                  <a:srgbClr val="0000CC"/>
                </a:solidFill>
                <a:latin typeface="Comic Sans MS" pitchFamily="66" charset="0"/>
              </a:rPr>
              <a:t>Yamunanagar</a:t>
            </a:r>
            <a:r>
              <a:rPr lang="en-US" sz="1600" b="1" dirty="0" smtClean="0">
                <a:solidFill>
                  <a:srgbClr val="0000CC"/>
                </a:solidFill>
                <a:latin typeface="Comic Sans MS" pitchFamily="66"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p\Desktop\KAAMA PURUSHARTHA\IMG-20181031-WA0104.jpg"/>
          <p:cNvPicPr>
            <a:picLocks noChangeAspect="1" noChangeArrowheads="1"/>
          </p:cNvPicPr>
          <p:nvPr/>
        </p:nvPicPr>
        <p:blipFill>
          <a:blip r:embed="rId2"/>
          <a:srcRect/>
          <a:stretch>
            <a:fillRect/>
          </a:stretch>
        </p:blipFill>
        <p:spPr bwMode="auto">
          <a:xfrm>
            <a:off x="152400" y="152400"/>
            <a:ext cx="2286000" cy="1981200"/>
          </a:xfrm>
          <a:prstGeom prst="rect">
            <a:avLst/>
          </a:prstGeom>
          <a:noFill/>
        </p:spPr>
      </p:pic>
      <p:sp>
        <p:nvSpPr>
          <p:cNvPr id="3" name="TextBox 2"/>
          <p:cNvSpPr txBox="1"/>
          <p:nvPr/>
        </p:nvSpPr>
        <p:spPr>
          <a:xfrm>
            <a:off x="2514600" y="152400"/>
            <a:ext cx="6477000" cy="2031325"/>
          </a:xfrm>
          <a:prstGeom prst="rect">
            <a:avLst/>
          </a:prstGeom>
          <a:solidFill>
            <a:srgbClr val="FFFFCC"/>
          </a:solidFill>
          <a:ln>
            <a:solidFill>
              <a:srgbClr val="C00000"/>
            </a:solidFill>
          </a:ln>
        </p:spPr>
        <p:txBody>
          <a:bodyPr wrap="square" rtlCol="0">
            <a:spAutoFit/>
          </a:bodyPr>
          <a:lstStyle/>
          <a:p>
            <a:pPr algn="ctr">
              <a:buFont typeface="Wingdings" pitchFamily="2" charset="2"/>
              <a:buChar char="Ø"/>
            </a:pPr>
            <a:r>
              <a:rPr lang="hi-IN" b="1" dirty="0" smtClean="0">
                <a:solidFill>
                  <a:srgbClr val="0000CC"/>
                </a:solidFill>
                <a:latin typeface="Arial Unicode MS" pitchFamily="34" charset="-128"/>
                <a:ea typeface="Arial Unicode MS" pitchFamily="34" charset="-128"/>
                <a:cs typeface="Arial Unicode MS" pitchFamily="34" charset="-128"/>
              </a:rPr>
              <a:t>लेखिका के विषय में</a:t>
            </a:r>
            <a:r>
              <a:rPr lang="en-US" b="1" dirty="0" smtClean="0">
                <a:solidFill>
                  <a:srgbClr val="0000CC"/>
                </a:solidFill>
                <a:latin typeface="Arial Unicode MS" pitchFamily="34" charset="-128"/>
                <a:ea typeface="Arial Unicode MS" pitchFamily="34" charset="-128"/>
                <a:cs typeface="Arial Unicode MS" pitchFamily="34" charset="-128"/>
              </a:rPr>
              <a:t>  </a:t>
            </a:r>
            <a:r>
              <a:rPr lang="en-US" dirty="0" smtClean="0">
                <a:solidFill>
                  <a:srgbClr val="0000CC"/>
                </a:solidFill>
                <a:latin typeface="Arial Unicode MS" pitchFamily="34" charset="-128"/>
                <a:ea typeface="Arial Unicode MS" pitchFamily="34" charset="-128"/>
                <a:cs typeface="Arial Unicode MS" pitchFamily="34" charset="-128"/>
              </a:rPr>
              <a:t>- </a:t>
            </a:r>
            <a:r>
              <a:rPr lang="hi-IN" dirty="0" smtClean="0">
                <a:solidFill>
                  <a:srgbClr val="0000CC"/>
                </a:solidFill>
                <a:latin typeface="Arial Unicode MS" pitchFamily="34" charset="-128"/>
                <a:ea typeface="Arial Unicode MS" pitchFamily="34" charset="-128"/>
                <a:cs typeface="Arial Unicode MS" pitchFamily="34" charset="-128"/>
              </a:rPr>
              <a:t>एम्.ए., एम.फ़िल., पीएच.डी., बी. एड, के साथ साथ अनेक राष्ट्रीय एवम् अन्तर्राष्ट्रीय संगोष्ठियों में भाग लेने के साथ ३० से अधिक शोध पत्र प्रकाशित हो चुके हैं और एबरहर्ड कार्ल्स युनिवर्सिटी आफ़ टुबिनगन, जर्मनी में कई वक्तव्य ईण्डोलोजी (प्राचयविद्याओं) के सन्दर्भ में दिए हैं। वर्तमान काल मे महावीत्र जैन मानव शोध एवम् विकास संस्थान की निदेशिका का भी कार्यभार स्वीकार किया हैं। अध्ययन अध्यापन और शोध में विशेष रुचि है।</a:t>
            </a:r>
            <a:endParaRPr lang="en-US" dirty="0" smtClean="0">
              <a:solidFill>
                <a:srgbClr val="0000CC"/>
              </a:solidFill>
              <a:latin typeface="Arial Unicode MS" pitchFamily="34" charset="-128"/>
              <a:ea typeface="Arial Unicode MS" pitchFamily="34" charset="-128"/>
              <a:cs typeface="Arial Unicode MS" pitchFamily="34" charset="-128"/>
            </a:endParaRPr>
          </a:p>
        </p:txBody>
      </p:sp>
      <p:pic>
        <p:nvPicPr>
          <p:cNvPr id="4" name="Picture 3" descr="C:\Users\hp\Desktop\KAAMA PURUSHARTHA\IMG-20181031-WA0109.jpg"/>
          <p:cNvPicPr>
            <a:picLocks noChangeAspect="1" noChangeArrowheads="1"/>
          </p:cNvPicPr>
          <p:nvPr/>
        </p:nvPicPr>
        <p:blipFill>
          <a:blip r:embed="rId3"/>
          <a:srcRect/>
          <a:stretch>
            <a:fillRect/>
          </a:stretch>
        </p:blipFill>
        <p:spPr bwMode="auto">
          <a:xfrm>
            <a:off x="5410200" y="2286000"/>
            <a:ext cx="3505200" cy="4114800"/>
          </a:xfrm>
          <a:prstGeom prst="rect">
            <a:avLst/>
          </a:prstGeom>
          <a:noFill/>
        </p:spPr>
      </p:pic>
      <p:sp>
        <p:nvSpPr>
          <p:cNvPr id="5" name="Text Box 8"/>
          <p:cNvSpPr txBox="1">
            <a:spLocks noChangeArrowheads="1"/>
          </p:cNvSpPr>
          <p:nvPr/>
        </p:nvSpPr>
        <p:spPr bwMode="auto">
          <a:xfrm>
            <a:off x="3048000" y="2286000"/>
            <a:ext cx="2133600" cy="3170099"/>
          </a:xfrm>
          <a:prstGeom prst="rect">
            <a:avLst/>
          </a:prstGeom>
          <a:solidFill>
            <a:srgbClr val="FFFF99"/>
          </a:solidFill>
          <a:ln w="9525">
            <a:solidFill>
              <a:srgbClr val="009900"/>
            </a:solidFill>
            <a:miter lim="800000"/>
            <a:headEnd/>
            <a:tailEnd/>
          </a:ln>
        </p:spPr>
        <p:txBody>
          <a:bodyPr wrap="square">
            <a:spAutoFit/>
          </a:bodyPr>
          <a:lstStyle/>
          <a:p>
            <a:pPr marL="342900" indent="-342900" algn="ctr">
              <a:spcBef>
                <a:spcPct val="50000"/>
              </a:spcBef>
            </a:pPr>
            <a:r>
              <a:rPr lang="hi-IN" sz="2000" dirty="0" smtClean="0">
                <a:solidFill>
                  <a:srgbClr val="0000CC"/>
                </a:solidFill>
                <a:latin typeface="Arial Unicode MS" pitchFamily="34" charset="-128"/>
                <a:ea typeface="Arial Unicode MS" pitchFamily="34" charset="-128"/>
                <a:cs typeface="Arial Unicode MS" pitchFamily="34" charset="-128"/>
              </a:rPr>
              <a:t>१.वेद परिचय</a:t>
            </a:r>
          </a:p>
          <a:p>
            <a:pPr marL="342900" indent="-342900" algn="ctr">
              <a:spcBef>
                <a:spcPct val="50000"/>
              </a:spcBef>
            </a:pPr>
            <a:r>
              <a:rPr lang="hi-IN" sz="2000" dirty="0" smtClean="0">
                <a:solidFill>
                  <a:srgbClr val="0000CC"/>
                </a:solidFill>
                <a:latin typeface="Arial Unicode MS" pitchFamily="34" charset="-128"/>
                <a:ea typeface="Arial Unicode MS" pitchFamily="34" charset="-128"/>
                <a:cs typeface="Arial Unicode MS" pitchFamily="34" charset="-128"/>
              </a:rPr>
              <a:t>२. ऋषि तत्त्व</a:t>
            </a:r>
          </a:p>
          <a:p>
            <a:pPr marL="342900" indent="-342900" algn="ctr">
              <a:spcBef>
                <a:spcPct val="50000"/>
              </a:spcBef>
            </a:pPr>
            <a:r>
              <a:rPr lang="hi-IN" sz="2000" dirty="0" smtClean="0">
                <a:solidFill>
                  <a:srgbClr val="0000CC"/>
                </a:solidFill>
                <a:latin typeface="Arial Unicode MS" pitchFamily="34" charset="-128"/>
                <a:ea typeface="Arial Unicode MS" pitchFamily="34" charset="-128"/>
                <a:cs typeface="Arial Unicode MS" pitchFamily="34" charset="-128"/>
              </a:rPr>
              <a:t>३. देव तत्त्व</a:t>
            </a:r>
          </a:p>
          <a:p>
            <a:pPr marL="342900" indent="-342900" algn="ctr">
              <a:spcBef>
                <a:spcPct val="50000"/>
              </a:spcBef>
            </a:pPr>
            <a:r>
              <a:rPr lang="hi-IN" sz="2000" dirty="0" smtClean="0">
                <a:solidFill>
                  <a:srgbClr val="0000CC"/>
                </a:solidFill>
                <a:latin typeface="Arial Unicode MS" pitchFamily="34" charset="-128"/>
                <a:ea typeface="Arial Unicode MS" pitchFamily="34" charset="-128"/>
                <a:cs typeface="Arial Unicode MS" pitchFamily="34" charset="-128"/>
              </a:rPr>
              <a:t>४. सामाजिक तत्त्व</a:t>
            </a:r>
          </a:p>
          <a:p>
            <a:pPr marL="342900" indent="-342900" algn="ctr">
              <a:spcBef>
                <a:spcPct val="50000"/>
              </a:spcBef>
            </a:pPr>
            <a:r>
              <a:rPr lang="hi-IN" sz="2000" dirty="0" smtClean="0">
                <a:solidFill>
                  <a:srgbClr val="0000CC"/>
                </a:solidFill>
                <a:latin typeface="Arial Unicode MS" pitchFamily="34" charset="-128"/>
                <a:ea typeface="Arial Unicode MS" pitchFamily="34" charset="-128"/>
                <a:cs typeface="Arial Unicode MS" pitchFamily="34" charset="-128"/>
              </a:rPr>
              <a:t>५. राजनैतिक तत्त्व</a:t>
            </a:r>
          </a:p>
          <a:p>
            <a:pPr marL="342900" indent="-342900" algn="ctr">
              <a:spcBef>
                <a:spcPct val="50000"/>
              </a:spcBef>
            </a:pPr>
            <a:r>
              <a:rPr lang="hi-IN" sz="2000" dirty="0" smtClean="0">
                <a:solidFill>
                  <a:srgbClr val="0000CC"/>
                </a:solidFill>
                <a:latin typeface="Arial Unicode MS" pitchFamily="34" charset="-128"/>
                <a:ea typeface="Arial Unicode MS" pitchFamily="34" charset="-128"/>
                <a:cs typeface="Arial Unicode MS" pitchFamily="34" charset="-128"/>
              </a:rPr>
              <a:t>६. भैषज्य तत्त्व</a:t>
            </a:r>
          </a:p>
          <a:p>
            <a:pPr marL="342900" indent="-342900" algn="ctr">
              <a:spcBef>
                <a:spcPct val="50000"/>
              </a:spcBef>
            </a:pPr>
            <a:r>
              <a:rPr lang="hi-IN" sz="2000" dirty="0" smtClean="0">
                <a:solidFill>
                  <a:srgbClr val="0000CC"/>
                </a:solidFill>
                <a:latin typeface="Arial Unicode MS" pitchFamily="34" charset="-128"/>
                <a:ea typeface="Arial Unicode MS" pitchFamily="34" charset="-128"/>
                <a:cs typeface="Arial Unicode MS" pitchFamily="34" charset="-128"/>
              </a:rPr>
              <a:t>दार्शनिक तत्त्व</a:t>
            </a:r>
            <a:endParaRPr lang="en-US" dirty="0">
              <a:solidFill>
                <a:srgbClr val="0000CC"/>
              </a:solidFill>
              <a:latin typeface="Arial Unicode MS" pitchFamily="34" charset="-128"/>
              <a:ea typeface="Arial Unicode MS" pitchFamily="34" charset="-128"/>
              <a:cs typeface="Arial Unicode MS" pitchFamily="34" charset="-128"/>
            </a:endParaRPr>
          </a:p>
        </p:txBody>
      </p:sp>
      <p:sp>
        <p:nvSpPr>
          <p:cNvPr id="6" name="Text Box 6"/>
          <p:cNvSpPr txBox="1">
            <a:spLocks noChangeArrowheads="1"/>
          </p:cNvSpPr>
          <p:nvPr/>
        </p:nvSpPr>
        <p:spPr bwMode="auto">
          <a:xfrm>
            <a:off x="1600200" y="6451600"/>
            <a:ext cx="4419600" cy="40640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000">
                <a:solidFill>
                  <a:srgbClr val="0000CC"/>
                </a:solidFill>
                <a:latin typeface="Arial Unicode MS" pitchFamily="34" charset="-128"/>
                <a:ea typeface="Arial Unicode MS" pitchFamily="34" charset="-128"/>
                <a:cs typeface="Arial Unicode MS" pitchFamily="34" charset="-128"/>
              </a:rPr>
              <a:t>एवम् मया श्रुतम्</a:t>
            </a:r>
            <a:r>
              <a:rPr lang="en-US" sz="2000">
                <a:solidFill>
                  <a:srgbClr val="0000CC"/>
                </a:solidFill>
                <a:latin typeface="Arial Unicode MS" pitchFamily="34" charset="-128"/>
                <a:ea typeface="Arial Unicode MS" pitchFamily="34" charset="-128"/>
                <a:cs typeface="Arial Unicode MS" pitchFamily="34" charset="-128"/>
              </a:rPr>
              <a:t> </a:t>
            </a:r>
            <a:r>
              <a:rPr lang="en-US" sz="2000">
                <a:solidFill>
                  <a:srgbClr val="0000CC"/>
                </a:solidFill>
                <a:latin typeface="Times New Roman" pitchFamily="18" charset="0"/>
                <a:ea typeface="Arial Unicode MS" pitchFamily="34" charset="-128"/>
                <a:cs typeface="Times New Roman" pitchFamily="18" charset="0"/>
              </a:rPr>
              <a:t>This is how I have heard</a:t>
            </a:r>
          </a:p>
        </p:txBody>
      </p:sp>
      <p:pic>
        <p:nvPicPr>
          <p:cNvPr id="7" name="Picture 16" descr="C:\Documents and Settings\Administrator\Desktop\download.jpg"/>
          <p:cNvPicPr>
            <a:picLocks noChangeAspect="1" noChangeArrowheads="1"/>
          </p:cNvPicPr>
          <p:nvPr/>
        </p:nvPicPr>
        <p:blipFill>
          <a:blip r:embed="rId4"/>
          <a:srcRect/>
          <a:stretch>
            <a:fillRect/>
          </a:stretch>
        </p:blipFill>
        <p:spPr bwMode="auto">
          <a:xfrm>
            <a:off x="0" y="5638800"/>
            <a:ext cx="1524000" cy="1219200"/>
          </a:xfrm>
          <a:prstGeom prst="rect">
            <a:avLst/>
          </a:prstGeom>
          <a:noFill/>
          <a:ln w="9525">
            <a:solidFill>
              <a:srgbClr val="FF0000"/>
            </a:solidFill>
            <a:miter lim="800000"/>
            <a:headEnd/>
            <a:tailEnd/>
          </a:ln>
        </p:spPr>
      </p:pic>
      <p:sp>
        <p:nvSpPr>
          <p:cNvPr id="8" name="Text Box 8"/>
          <p:cNvSpPr txBox="1">
            <a:spLocks noChangeArrowheads="1"/>
          </p:cNvSpPr>
          <p:nvPr/>
        </p:nvSpPr>
        <p:spPr bwMode="auto">
          <a:xfrm rot="16200000">
            <a:off x="-2274094" y="2959894"/>
            <a:ext cx="4954588" cy="406400"/>
          </a:xfrm>
          <a:prstGeom prst="rect">
            <a:avLst/>
          </a:prstGeom>
          <a:solidFill>
            <a:srgbClr val="FFFF99"/>
          </a:solidFill>
          <a:ln w="9525">
            <a:solidFill>
              <a:srgbClr val="009900"/>
            </a:solidFill>
            <a:miter lim="800000"/>
            <a:headEnd/>
            <a:tailEnd/>
          </a:ln>
        </p:spPr>
        <p:txBody>
          <a:bodyPr>
            <a:spAutoFit/>
          </a:bodyPr>
          <a:lstStyle/>
          <a:p>
            <a:pPr>
              <a:spcBef>
                <a:spcPct val="50000"/>
              </a:spcBef>
            </a:pPr>
            <a:r>
              <a:rPr lang="hi-IN" sz="2000">
                <a:solidFill>
                  <a:srgbClr val="0000CC"/>
                </a:solidFill>
                <a:latin typeface="Arial Unicode MS" pitchFamily="34" charset="-128"/>
                <a:ea typeface="Arial Unicode MS" pitchFamily="34" charset="-128"/>
                <a:cs typeface="Arial Unicode MS" pitchFamily="34" charset="-128"/>
              </a:rPr>
              <a:t>एवम् मया दृष्टम्</a:t>
            </a:r>
            <a:r>
              <a:rPr lang="en-US" sz="2000">
                <a:solidFill>
                  <a:srgbClr val="0000CC"/>
                </a:solidFill>
                <a:latin typeface="Arial Unicode MS" pitchFamily="34" charset="-128"/>
                <a:ea typeface="Arial Unicode MS" pitchFamily="34" charset="-128"/>
                <a:cs typeface="Arial Unicode MS" pitchFamily="34" charset="-128"/>
              </a:rPr>
              <a:t> This is how I have perceived</a:t>
            </a:r>
          </a:p>
        </p:txBody>
      </p:sp>
      <p:sp>
        <p:nvSpPr>
          <p:cNvPr id="9" name="Text Box 9"/>
          <p:cNvSpPr txBox="1">
            <a:spLocks noChangeArrowheads="1"/>
          </p:cNvSpPr>
          <p:nvPr/>
        </p:nvSpPr>
        <p:spPr bwMode="auto">
          <a:xfrm rot="2231840">
            <a:off x="-5787" y="4779091"/>
            <a:ext cx="4252594" cy="400110"/>
          </a:xfrm>
          <a:prstGeom prst="rect">
            <a:avLst/>
          </a:prstGeom>
          <a:solidFill>
            <a:srgbClr val="FFFF99"/>
          </a:solidFill>
          <a:ln w="9525">
            <a:solidFill>
              <a:srgbClr val="C00000"/>
            </a:solidFill>
            <a:miter lim="800000"/>
            <a:headEnd/>
            <a:tailEnd/>
          </a:ln>
        </p:spPr>
        <p:txBody>
          <a:bodyPr wrap="square">
            <a:spAutoFit/>
          </a:bodyPr>
          <a:lstStyle/>
          <a:p>
            <a:pPr>
              <a:spcBef>
                <a:spcPct val="50000"/>
              </a:spcBef>
            </a:pPr>
            <a:r>
              <a:rPr lang="hi-IN" sz="2000" b="1" dirty="0">
                <a:solidFill>
                  <a:srgbClr val="C00000"/>
                </a:solidFill>
                <a:latin typeface="Arial Unicode MS" pitchFamily="34" charset="-128"/>
                <a:ea typeface="Arial Unicode MS" pitchFamily="34" charset="-128"/>
                <a:cs typeface="Arial Unicode MS" pitchFamily="34" charset="-128"/>
              </a:rPr>
              <a:t>एवम् मया ज्ञातम्</a:t>
            </a:r>
            <a:r>
              <a:rPr lang="en-US" sz="2000" b="1" dirty="0">
                <a:solidFill>
                  <a:srgbClr val="C00000"/>
                </a:solidFill>
                <a:latin typeface="Arial Unicode MS" pitchFamily="34" charset="-128"/>
                <a:ea typeface="Arial Unicode MS" pitchFamily="34" charset="-128"/>
                <a:cs typeface="Arial Unicode MS" pitchFamily="34" charset="-128"/>
              </a:rPr>
              <a:t> </a:t>
            </a:r>
            <a:r>
              <a:rPr lang="hi-IN" sz="2000" b="1" dirty="0">
                <a:solidFill>
                  <a:srgbClr val="C00000"/>
                </a:solidFill>
                <a:latin typeface="Arial Unicode MS" pitchFamily="34" charset="-128"/>
                <a:ea typeface="Arial Unicode MS" pitchFamily="34" charset="-128"/>
                <a:cs typeface="Arial Unicode MS" pitchFamily="34" charset="-128"/>
              </a:rPr>
              <a:t> </a:t>
            </a:r>
            <a:r>
              <a:rPr lang="en-US" sz="2000" b="1" dirty="0" smtClean="0">
                <a:solidFill>
                  <a:srgbClr val="C00000"/>
                </a:solidFill>
                <a:latin typeface="Arial Unicode MS" pitchFamily="34" charset="-128"/>
                <a:ea typeface="Arial Unicode MS" pitchFamily="34" charset="-128"/>
                <a:cs typeface="Arial Unicode MS" pitchFamily="34" charset="-128"/>
              </a:rPr>
              <a:t>This </a:t>
            </a:r>
            <a:r>
              <a:rPr lang="en-US" sz="2000" b="1" dirty="0">
                <a:solidFill>
                  <a:srgbClr val="C00000"/>
                </a:solidFill>
                <a:latin typeface="Arial Unicode MS" pitchFamily="34" charset="-128"/>
                <a:ea typeface="Arial Unicode MS" pitchFamily="34" charset="-128"/>
                <a:cs typeface="Arial Unicode MS" pitchFamily="34" charset="-128"/>
              </a:rPr>
              <a:t>is how I Know</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dmin\Desktop\KAMA SEMINAR\dr sonika.jpg"/>
          <p:cNvPicPr>
            <a:picLocks noChangeAspect="1" noChangeArrowheads="1"/>
          </p:cNvPicPr>
          <p:nvPr/>
        </p:nvPicPr>
        <p:blipFill>
          <a:blip r:embed="rId3"/>
          <a:srcRect/>
          <a:stretch>
            <a:fillRect/>
          </a:stretch>
        </p:blipFill>
        <p:spPr bwMode="auto">
          <a:xfrm>
            <a:off x="152400" y="228600"/>
            <a:ext cx="3124200" cy="5943600"/>
          </a:xfrm>
          <a:prstGeom prst="rect">
            <a:avLst/>
          </a:prstGeom>
          <a:noFill/>
        </p:spPr>
      </p:pic>
      <p:pic>
        <p:nvPicPr>
          <p:cNvPr id="2051" name="Picture 3" descr="C:\Documents and Settings\admin\Desktop\KAMA SEMINAR\dr sonika book.jpg"/>
          <p:cNvPicPr>
            <a:picLocks noChangeAspect="1" noChangeArrowheads="1"/>
          </p:cNvPicPr>
          <p:nvPr/>
        </p:nvPicPr>
        <p:blipFill>
          <a:blip r:embed="rId4"/>
          <a:srcRect/>
          <a:stretch>
            <a:fillRect/>
          </a:stretch>
        </p:blipFill>
        <p:spPr bwMode="auto">
          <a:xfrm>
            <a:off x="3505200" y="152400"/>
            <a:ext cx="5410200" cy="6477000"/>
          </a:xfrm>
          <a:prstGeom prst="rect">
            <a:avLst/>
          </a:prstGeom>
          <a:noFill/>
        </p:spPr>
      </p:pic>
      <p:sp>
        <p:nvSpPr>
          <p:cNvPr id="4" name="TextBox 3"/>
          <p:cNvSpPr txBox="1"/>
          <p:nvPr/>
        </p:nvSpPr>
        <p:spPr>
          <a:xfrm>
            <a:off x="0" y="6027003"/>
            <a:ext cx="3429000" cy="830997"/>
          </a:xfrm>
          <a:prstGeom prst="rect">
            <a:avLst/>
          </a:prstGeom>
          <a:solidFill>
            <a:srgbClr val="FFFFCC"/>
          </a:solidFill>
          <a:ln>
            <a:solidFill>
              <a:srgbClr val="C00000"/>
            </a:solidFill>
          </a:ln>
        </p:spPr>
        <p:txBody>
          <a:bodyPr wrap="square" rtlCol="0">
            <a:spAutoFit/>
          </a:bodyPr>
          <a:lstStyle/>
          <a:p>
            <a:pPr algn="ctr"/>
            <a:r>
              <a:rPr lang="en-US" sz="1600" b="1" dirty="0" smtClean="0">
                <a:solidFill>
                  <a:srgbClr val="0000CC"/>
                </a:solidFill>
                <a:latin typeface="Comic Sans MS" pitchFamily="66" charset="0"/>
              </a:rPr>
              <a:t>DR SONIKA SETHI, DEPT OF ENGLISH, S D College, </a:t>
            </a:r>
            <a:r>
              <a:rPr lang="en-US" sz="1600" b="1" dirty="0" err="1" smtClean="0">
                <a:solidFill>
                  <a:srgbClr val="0000CC"/>
                </a:solidFill>
                <a:latin typeface="Comic Sans MS" pitchFamily="66" charset="0"/>
              </a:rPr>
              <a:t>Ambala</a:t>
            </a:r>
            <a:r>
              <a:rPr lang="en-US" sz="1600" b="1" dirty="0" smtClean="0">
                <a:solidFill>
                  <a:srgbClr val="0000CC"/>
                </a:solidFill>
                <a:latin typeface="Comic Sans MS" pitchFamily="66" charset="0"/>
              </a:rPr>
              <a:t> </a:t>
            </a:r>
            <a:r>
              <a:rPr lang="en-US" sz="1600" b="1" dirty="0" err="1" smtClean="0">
                <a:solidFill>
                  <a:srgbClr val="0000CC"/>
                </a:solidFill>
                <a:latin typeface="Comic Sans MS" pitchFamily="66" charset="0"/>
              </a:rPr>
              <a:t>Cantt</a:t>
            </a:r>
            <a:r>
              <a:rPr lang="en-US" sz="1600" b="1" dirty="0" smtClean="0">
                <a:solidFill>
                  <a:srgbClr val="0000CC"/>
                </a:solidFill>
                <a:latin typeface="Comic Sans MS" pitchFamily="66"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Desktop\KAMA SEMINAR\dr sonika.jpg"/>
          <p:cNvPicPr>
            <a:picLocks noChangeAspect="1" noChangeArrowheads="1"/>
          </p:cNvPicPr>
          <p:nvPr/>
        </p:nvPicPr>
        <p:blipFill>
          <a:blip r:embed="rId2"/>
          <a:srcRect/>
          <a:stretch>
            <a:fillRect/>
          </a:stretch>
        </p:blipFill>
        <p:spPr bwMode="auto">
          <a:xfrm>
            <a:off x="228600" y="0"/>
            <a:ext cx="1600200" cy="2514600"/>
          </a:xfrm>
          <a:prstGeom prst="rect">
            <a:avLst/>
          </a:prstGeom>
          <a:noFill/>
        </p:spPr>
      </p:pic>
      <p:sp>
        <p:nvSpPr>
          <p:cNvPr id="3" name="TextBox 2"/>
          <p:cNvSpPr txBox="1"/>
          <p:nvPr/>
        </p:nvSpPr>
        <p:spPr>
          <a:xfrm>
            <a:off x="1828800" y="0"/>
            <a:ext cx="7315200" cy="2031325"/>
          </a:xfrm>
          <a:prstGeom prst="rect">
            <a:avLst/>
          </a:prstGeom>
          <a:solidFill>
            <a:srgbClr val="FFFFCC"/>
          </a:solidFill>
        </p:spPr>
        <p:txBody>
          <a:bodyPr wrap="square" rtlCol="0">
            <a:spAutoFit/>
          </a:bodyPr>
          <a:lstStyle/>
          <a:p>
            <a:pPr algn="ctr">
              <a:buFont typeface="Wingdings" pitchFamily="2" charset="2"/>
              <a:buChar char="Ø"/>
            </a:pPr>
            <a:r>
              <a:rPr lang="en-US" dirty="0" smtClean="0">
                <a:solidFill>
                  <a:srgbClr val="0000CC"/>
                </a:solidFill>
                <a:latin typeface="Comic Sans MS" pitchFamily="66" charset="0"/>
              </a:rPr>
              <a:t>ABOUT THE AUTHOR  - A gold medalist in M A English from Punjabi University , Patiala, &amp; PhD degree from M. M. University and presently TEACHING in dept of English, S D College, A/ </a:t>
            </a:r>
            <a:r>
              <a:rPr lang="en-US" dirty="0" err="1" smtClean="0">
                <a:solidFill>
                  <a:srgbClr val="0000CC"/>
                </a:solidFill>
                <a:latin typeface="Comic Sans MS" pitchFamily="66" charset="0"/>
              </a:rPr>
              <a:t>Cantt</a:t>
            </a:r>
            <a:r>
              <a:rPr lang="en-US" dirty="0" smtClean="0">
                <a:solidFill>
                  <a:srgbClr val="0000CC"/>
                </a:solidFill>
                <a:latin typeface="Comic Sans MS" pitchFamily="66" charset="0"/>
              </a:rPr>
              <a:t>. with specialization in post colonial literature &amp; historical fiction and along with it she has many academic achievements to her credit . She is thinker,  creative writer, pleasantly methodical in personal and professional life.      </a:t>
            </a:r>
          </a:p>
        </p:txBody>
      </p:sp>
      <p:pic>
        <p:nvPicPr>
          <p:cNvPr id="4" name="Picture 3" descr="C:\Documents and Settings\admin\Desktop\KAMA SEMINAR\dr sonika book.jpg"/>
          <p:cNvPicPr>
            <a:picLocks noChangeAspect="1" noChangeArrowheads="1"/>
          </p:cNvPicPr>
          <p:nvPr/>
        </p:nvPicPr>
        <p:blipFill>
          <a:blip r:embed="rId3"/>
          <a:srcRect/>
          <a:stretch>
            <a:fillRect/>
          </a:stretch>
        </p:blipFill>
        <p:spPr bwMode="auto">
          <a:xfrm>
            <a:off x="5638800" y="2057400"/>
            <a:ext cx="3276600" cy="2514600"/>
          </a:xfrm>
          <a:prstGeom prst="rect">
            <a:avLst/>
          </a:prstGeom>
          <a:noFill/>
        </p:spPr>
      </p:pic>
      <p:sp>
        <p:nvSpPr>
          <p:cNvPr id="5" name="Text Box 8"/>
          <p:cNvSpPr txBox="1">
            <a:spLocks noChangeArrowheads="1"/>
          </p:cNvSpPr>
          <p:nvPr/>
        </p:nvSpPr>
        <p:spPr bwMode="auto">
          <a:xfrm rot="19213421">
            <a:off x="1904827" y="3526796"/>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वाक्-वृत्ति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6" name="Text Box 8"/>
          <p:cNvSpPr txBox="1">
            <a:spLocks noChangeArrowheads="1"/>
          </p:cNvSpPr>
          <p:nvPr/>
        </p:nvSpPr>
        <p:spPr bwMode="auto">
          <a:xfrm>
            <a:off x="2057400" y="6334780"/>
            <a:ext cx="21336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आवरण-शक्ति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7" name="Text Box 8"/>
          <p:cNvSpPr txBox="1">
            <a:spLocks noChangeArrowheads="1"/>
          </p:cNvSpPr>
          <p:nvPr/>
        </p:nvSpPr>
        <p:spPr bwMode="auto">
          <a:xfrm rot="16200000">
            <a:off x="-805190" y="3700790"/>
            <a:ext cx="21336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विक्षेप -शक्ति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8" name="Text Box 8"/>
          <p:cNvSpPr txBox="1">
            <a:spLocks noChangeArrowheads="1"/>
          </p:cNvSpPr>
          <p:nvPr/>
        </p:nvSpPr>
        <p:spPr bwMode="auto">
          <a:xfrm rot="2410660">
            <a:off x="-102790" y="5762544"/>
            <a:ext cx="2133600" cy="461665"/>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en-US" sz="2400" b="1" dirty="0" smtClean="0">
                <a:solidFill>
                  <a:srgbClr val="0000CC"/>
                </a:solidFill>
                <a:latin typeface="Comic Sans MS" pitchFamily="66" charset="0"/>
                <a:ea typeface="Arial Unicode MS" pitchFamily="34" charset="-128"/>
                <a:cs typeface="Arial Unicode MS" pitchFamily="34" charset="-128"/>
              </a:rPr>
              <a:t>20 stories</a:t>
            </a:r>
            <a:endParaRPr lang="en-US" sz="2400" b="1" dirty="0">
              <a:solidFill>
                <a:srgbClr val="0000CC"/>
              </a:solidFill>
              <a:latin typeface="Comic Sans MS" pitchFamily="66" charset="0"/>
              <a:ea typeface="Arial Unicode MS" pitchFamily="34" charset="-128"/>
              <a:cs typeface="Arial Unicode MS" pitchFamily="34" charset="-128"/>
            </a:endParaRPr>
          </a:p>
        </p:txBody>
      </p:sp>
      <p:sp>
        <p:nvSpPr>
          <p:cNvPr id="9" name="Text Box 8"/>
          <p:cNvSpPr txBox="1">
            <a:spLocks noChangeArrowheads="1"/>
          </p:cNvSpPr>
          <p:nvPr/>
        </p:nvSpPr>
        <p:spPr bwMode="auto">
          <a:xfrm rot="18768969">
            <a:off x="417199" y="4485801"/>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आभास</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0" name="Text Box 8"/>
          <p:cNvSpPr txBox="1">
            <a:spLocks noChangeArrowheads="1"/>
          </p:cNvSpPr>
          <p:nvPr/>
        </p:nvSpPr>
        <p:spPr bwMode="auto">
          <a:xfrm rot="18830209">
            <a:off x="924479" y="4962092"/>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प्रतिबिम्ब</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1" name="Text Box 8"/>
          <p:cNvSpPr txBox="1">
            <a:spLocks noChangeArrowheads="1"/>
          </p:cNvSpPr>
          <p:nvPr/>
        </p:nvSpPr>
        <p:spPr bwMode="auto">
          <a:xfrm rot="18580004">
            <a:off x="1539761" y="5491818"/>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अवच्छेद</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2" name="Text Box 8"/>
          <p:cNvSpPr txBox="1">
            <a:spLocks noChangeArrowheads="1"/>
          </p:cNvSpPr>
          <p:nvPr/>
        </p:nvSpPr>
        <p:spPr bwMode="auto">
          <a:xfrm rot="3033618">
            <a:off x="1919208" y="2368645"/>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कर्म-वृत्ति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3" name="Text Box 8"/>
          <p:cNvSpPr txBox="1">
            <a:spLocks noChangeArrowheads="1"/>
          </p:cNvSpPr>
          <p:nvPr/>
        </p:nvSpPr>
        <p:spPr bwMode="auto">
          <a:xfrm rot="18904577">
            <a:off x="811596" y="2644615"/>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भाव-वृत्ति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4" name="Text Box 8"/>
          <p:cNvSpPr txBox="1">
            <a:spLocks noChangeArrowheads="1"/>
          </p:cNvSpPr>
          <p:nvPr/>
        </p:nvSpPr>
        <p:spPr bwMode="auto">
          <a:xfrm rot="2511318">
            <a:off x="589722" y="3642091"/>
            <a:ext cx="15240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बुद्धि-वृत्ति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5" name="Text Box 8"/>
          <p:cNvSpPr txBox="1">
            <a:spLocks noChangeArrowheads="1"/>
          </p:cNvSpPr>
          <p:nvPr/>
        </p:nvSpPr>
        <p:spPr bwMode="auto">
          <a:xfrm>
            <a:off x="3276600" y="1981200"/>
            <a:ext cx="2133600" cy="4154984"/>
          </a:xfrm>
          <a:prstGeom prst="rect">
            <a:avLst/>
          </a:prstGeom>
          <a:solidFill>
            <a:srgbClr val="FFFF99"/>
          </a:solidFill>
          <a:ln w="9525">
            <a:solidFill>
              <a:srgbClr val="009900"/>
            </a:solidFill>
            <a:miter lim="800000"/>
            <a:headEnd/>
            <a:tailEnd/>
          </a:ln>
        </p:spPr>
        <p:txBody>
          <a:bodyPr wrap="square">
            <a:spAutoFit/>
          </a:bodyPr>
          <a:lstStyle/>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Twelve steps</a:t>
            </a:r>
          </a:p>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Of </a:t>
            </a:r>
            <a:r>
              <a:rPr lang="en-US" sz="1600" dirty="0" err="1" smtClean="0">
                <a:solidFill>
                  <a:srgbClr val="0000CC"/>
                </a:solidFill>
                <a:latin typeface="Arial Unicode MS" pitchFamily="34" charset="-128"/>
                <a:ea typeface="Arial Unicode MS" pitchFamily="34" charset="-128"/>
                <a:cs typeface="Arial Unicode MS" pitchFamily="34" charset="-128"/>
              </a:rPr>
              <a:t>Gulmohars</a:t>
            </a:r>
            <a:r>
              <a:rPr lang="en-US" sz="1600" dirty="0" smtClean="0">
                <a:solidFill>
                  <a:srgbClr val="0000CC"/>
                </a:solidFill>
                <a:latin typeface="Arial Unicode MS" pitchFamily="34" charset="-128"/>
                <a:ea typeface="Arial Unicode MS" pitchFamily="34" charset="-128"/>
                <a:cs typeface="Arial Unicode MS" pitchFamily="34" charset="-128"/>
              </a:rPr>
              <a:t> &amp; </a:t>
            </a:r>
            <a:r>
              <a:rPr lang="en-US" sz="1600" dirty="0" err="1" smtClean="0">
                <a:solidFill>
                  <a:srgbClr val="0000CC"/>
                </a:solidFill>
                <a:latin typeface="Arial Unicode MS" pitchFamily="34" charset="-128"/>
                <a:ea typeface="Arial Unicode MS" pitchFamily="34" charset="-128"/>
                <a:cs typeface="Arial Unicode MS" pitchFamily="34" charset="-128"/>
              </a:rPr>
              <a:t>Kaners</a:t>
            </a:r>
            <a:endParaRPr lang="en-US" sz="1600" dirty="0" smtClean="0">
              <a:solidFill>
                <a:srgbClr val="0000CC"/>
              </a:solidFill>
              <a:latin typeface="Arial Unicode MS" pitchFamily="34" charset="-128"/>
              <a:ea typeface="Arial Unicode MS" pitchFamily="34" charset="-128"/>
              <a:cs typeface="Arial Unicode MS" pitchFamily="34" charset="-128"/>
            </a:endParaRPr>
          </a:p>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Present Indefinite</a:t>
            </a:r>
          </a:p>
          <a:p>
            <a:pPr marL="342900" indent="-342900" algn="ctr">
              <a:spcBef>
                <a:spcPct val="50000"/>
              </a:spcBef>
            </a:pPr>
            <a:r>
              <a:rPr lang="en-US" sz="1600" dirty="0" err="1" smtClean="0">
                <a:solidFill>
                  <a:srgbClr val="0000CC"/>
                </a:solidFill>
                <a:latin typeface="Arial Unicode MS" pitchFamily="34" charset="-128"/>
                <a:ea typeface="Arial Unicode MS" pitchFamily="34" charset="-128"/>
                <a:cs typeface="Arial Unicode MS" pitchFamily="34" charset="-128"/>
              </a:rPr>
              <a:t>Hazaron</a:t>
            </a:r>
            <a:r>
              <a:rPr lang="en-US" sz="1600" dirty="0" smtClean="0">
                <a:solidFill>
                  <a:srgbClr val="0000CC"/>
                </a:solidFill>
                <a:latin typeface="Arial Unicode MS" pitchFamily="34" charset="-128"/>
                <a:ea typeface="Arial Unicode MS" pitchFamily="34" charset="-128"/>
                <a:cs typeface="Arial Unicode MS" pitchFamily="34" charset="-128"/>
              </a:rPr>
              <a:t> </a:t>
            </a:r>
            <a:r>
              <a:rPr lang="en-US" sz="1600" dirty="0" err="1" smtClean="0">
                <a:solidFill>
                  <a:srgbClr val="0000CC"/>
                </a:solidFill>
                <a:latin typeface="Arial Unicode MS" pitchFamily="34" charset="-128"/>
                <a:ea typeface="Arial Unicode MS" pitchFamily="34" charset="-128"/>
                <a:cs typeface="Arial Unicode MS" pitchFamily="34" charset="-128"/>
              </a:rPr>
              <a:t>Khwahishen</a:t>
            </a:r>
            <a:r>
              <a:rPr lang="en-US" sz="1600" dirty="0" smtClean="0">
                <a:solidFill>
                  <a:srgbClr val="0000CC"/>
                </a:solidFill>
                <a:latin typeface="Arial Unicode MS" pitchFamily="34" charset="-128"/>
                <a:ea typeface="Arial Unicode MS" pitchFamily="34" charset="-128"/>
                <a:cs typeface="Arial Unicode MS" pitchFamily="34" charset="-128"/>
              </a:rPr>
              <a:t> </a:t>
            </a:r>
            <a:r>
              <a:rPr lang="en-US" sz="1600" dirty="0" err="1" smtClean="0">
                <a:solidFill>
                  <a:srgbClr val="0000CC"/>
                </a:solidFill>
                <a:latin typeface="Arial Unicode MS" pitchFamily="34" charset="-128"/>
                <a:ea typeface="Arial Unicode MS" pitchFamily="34" charset="-128"/>
                <a:cs typeface="Arial Unicode MS" pitchFamily="34" charset="-128"/>
              </a:rPr>
              <a:t>Aisi</a:t>
            </a:r>
            <a:endParaRPr lang="en-US" sz="1600" dirty="0" smtClean="0">
              <a:solidFill>
                <a:srgbClr val="0000CC"/>
              </a:solidFill>
              <a:latin typeface="Arial Unicode MS" pitchFamily="34" charset="-128"/>
              <a:ea typeface="Arial Unicode MS" pitchFamily="34" charset="-128"/>
              <a:cs typeface="Arial Unicode MS" pitchFamily="34" charset="-128"/>
            </a:endParaRPr>
          </a:p>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The Abattoir</a:t>
            </a:r>
          </a:p>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Strangely Familiar</a:t>
            </a:r>
          </a:p>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Collateral Damage</a:t>
            </a:r>
          </a:p>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Bring Her Down</a:t>
            </a:r>
          </a:p>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Love at first Sight</a:t>
            </a:r>
          </a:p>
          <a:p>
            <a:pPr marL="342900" indent="-342900"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The Swamp</a:t>
            </a:r>
            <a:endParaRPr lang="en-US" sz="1600" dirty="0">
              <a:solidFill>
                <a:srgbClr val="0000CC"/>
              </a:solidFill>
              <a:latin typeface="Arial Unicode MS" pitchFamily="34" charset="-128"/>
              <a:ea typeface="Arial Unicode MS" pitchFamily="34" charset="-128"/>
              <a:cs typeface="Arial Unicode MS" pitchFamily="34" charset="-128"/>
            </a:endParaRPr>
          </a:p>
        </p:txBody>
      </p:sp>
      <p:sp>
        <p:nvSpPr>
          <p:cNvPr id="16" name="Text Box 8"/>
          <p:cNvSpPr txBox="1">
            <a:spLocks noChangeArrowheads="1"/>
          </p:cNvSpPr>
          <p:nvPr/>
        </p:nvSpPr>
        <p:spPr bwMode="auto">
          <a:xfrm rot="16200000">
            <a:off x="6122819" y="3836819"/>
            <a:ext cx="2133600" cy="3908762"/>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I love You</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The Sicilian Affair</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The Nanny</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The Twist</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Illegitimate Memories</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The Auction</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Blood is thicker than Water</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The Gift</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Life after Death</a:t>
            </a:r>
          </a:p>
          <a:p>
            <a:pPr algn="ctr">
              <a:spcBef>
                <a:spcPct val="50000"/>
              </a:spcBef>
            </a:pPr>
            <a:r>
              <a:rPr lang="en-US" sz="1600" dirty="0" smtClean="0">
                <a:solidFill>
                  <a:srgbClr val="0000CC"/>
                </a:solidFill>
                <a:latin typeface="Arial Unicode MS" pitchFamily="34" charset="-128"/>
                <a:ea typeface="Arial Unicode MS" pitchFamily="34" charset="-128"/>
                <a:cs typeface="Arial Unicode MS" pitchFamily="34" charset="-128"/>
              </a:rPr>
              <a:t>The Lost Battle</a:t>
            </a:r>
            <a:endParaRPr lang="en-US" sz="16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7"/>
          <p:cNvSpPr>
            <a:spLocks noChangeArrowheads="1"/>
          </p:cNvSpPr>
          <p:nvPr/>
        </p:nvSpPr>
        <p:spPr bwMode="auto">
          <a:xfrm>
            <a:off x="2514600" y="152400"/>
            <a:ext cx="1676400" cy="1066800"/>
          </a:xfrm>
          <a:prstGeom prst="cloudCallout">
            <a:avLst>
              <a:gd name="adj1" fmla="val 9694"/>
              <a:gd name="adj2" fmla="val 202528"/>
            </a:avLst>
          </a:prstGeom>
          <a:solidFill>
            <a:schemeClr val="bg1"/>
          </a:solidFill>
          <a:ln w="9525">
            <a:solidFill>
              <a:srgbClr val="0000CC"/>
            </a:solidFill>
            <a:round/>
            <a:headEnd/>
            <a:tailEnd/>
          </a:ln>
        </p:spPr>
        <p:txBody>
          <a:bodyPr/>
          <a:lstStyle/>
          <a:p>
            <a:pPr algn="ctr"/>
            <a:r>
              <a:rPr lang="hi-IN" sz="2800" b="1" dirty="0" smtClean="0">
                <a:solidFill>
                  <a:srgbClr val="FF0000"/>
                </a:solidFill>
                <a:latin typeface="Arial Unicode MS" pitchFamily="34" charset="-128"/>
                <a:ea typeface="Arial Unicode MS" pitchFamily="34" charset="-128"/>
                <a:cs typeface="Arial Unicode MS" pitchFamily="34" charset="-128"/>
              </a:rPr>
              <a:t>एषणा </a:t>
            </a:r>
            <a:endParaRPr lang="en-US" sz="2800" b="1" dirty="0">
              <a:solidFill>
                <a:srgbClr val="FF0000"/>
              </a:solidFill>
              <a:latin typeface="Arial Unicode MS" pitchFamily="34" charset="-128"/>
              <a:ea typeface="Arial Unicode MS" pitchFamily="34" charset="-128"/>
              <a:cs typeface="Arial Unicode MS" pitchFamily="34" charset="-128"/>
            </a:endParaRPr>
          </a:p>
        </p:txBody>
      </p:sp>
      <p:sp>
        <p:nvSpPr>
          <p:cNvPr id="18435" name="AutoShape 8"/>
          <p:cNvSpPr>
            <a:spLocks noChangeArrowheads="1"/>
          </p:cNvSpPr>
          <p:nvPr/>
        </p:nvSpPr>
        <p:spPr bwMode="auto">
          <a:xfrm>
            <a:off x="6096000" y="1066800"/>
            <a:ext cx="2819400" cy="533400"/>
          </a:xfrm>
          <a:prstGeom prst="wedgeRoundRectCallout">
            <a:avLst>
              <a:gd name="adj1" fmla="val -146159"/>
              <a:gd name="adj2" fmla="val 411722"/>
              <a:gd name="adj3" fmla="val 16667"/>
            </a:avLst>
          </a:prstGeom>
          <a:solidFill>
            <a:schemeClr val="bg1"/>
          </a:solidFill>
          <a:ln w="9525">
            <a:solidFill>
              <a:srgbClr val="0000CC"/>
            </a:solidFill>
            <a:miter lim="800000"/>
            <a:headEnd/>
            <a:tailEnd/>
          </a:ln>
        </p:spPr>
        <p:txBody>
          <a:bodyPr/>
          <a:lstStyle/>
          <a:p>
            <a:pPr algn="ctr"/>
            <a:r>
              <a:rPr lang="hi-IN" sz="2400" b="1" dirty="0" smtClean="0">
                <a:solidFill>
                  <a:srgbClr val="FF0000"/>
                </a:solidFill>
                <a:ea typeface="Arial Unicode MS" pitchFamily="34" charset="-128"/>
                <a:cs typeface="Arial Unicode MS" pitchFamily="34" charset="-128"/>
              </a:rPr>
              <a:t>मनसिज/ संकल्पयोनि</a:t>
            </a:r>
            <a:endParaRPr lang="en-US" sz="2400" b="1" dirty="0">
              <a:solidFill>
                <a:srgbClr val="FF0000"/>
              </a:solidFill>
              <a:ea typeface="Arial Unicode MS" pitchFamily="34" charset="-128"/>
              <a:cs typeface="Arial Unicode MS" pitchFamily="34" charset="-128"/>
            </a:endParaRPr>
          </a:p>
        </p:txBody>
      </p:sp>
      <p:sp>
        <p:nvSpPr>
          <p:cNvPr id="18436" name="AutoShape 9"/>
          <p:cNvSpPr>
            <a:spLocks noChangeArrowheads="1"/>
          </p:cNvSpPr>
          <p:nvPr/>
        </p:nvSpPr>
        <p:spPr bwMode="auto">
          <a:xfrm>
            <a:off x="381000" y="152400"/>
            <a:ext cx="1752600" cy="609600"/>
          </a:xfrm>
          <a:prstGeom prst="wedgeEllipseCallout">
            <a:avLst>
              <a:gd name="adj1" fmla="val 100718"/>
              <a:gd name="adj2" fmla="val 395167"/>
            </a:avLst>
          </a:prstGeom>
          <a:solidFill>
            <a:schemeClr val="bg1"/>
          </a:solidFill>
          <a:ln w="9525">
            <a:solidFill>
              <a:srgbClr val="0000CC"/>
            </a:solidFill>
            <a:miter lim="800000"/>
            <a:headEnd/>
            <a:tailEnd/>
          </a:ln>
        </p:spPr>
        <p:txBody>
          <a:bodyPr/>
          <a:lstStyle/>
          <a:p>
            <a:pPr algn="ctr"/>
            <a:r>
              <a:rPr lang="hi-IN" sz="2400" b="1" dirty="0" smtClean="0">
                <a:solidFill>
                  <a:srgbClr val="FF0000"/>
                </a:solidFill>
                <a:latin typeface="Arial Unicode MS" pitchFamily="34" charset="-128"/>
                <a:ea typeface="Arial Unicode MS" pitchFamily="34" charset="-128"/>
                <a:cs typeface="Arial Unicode MS" pitchFamily="34" charset="-128"/>
              </a:rPr>
              <a:t>वासना</a:t>
            </a:r>
            <a:endParaRPr lang="en-US" sz="2400" b="1" dirty="0">
              <a:solidFill>
                <a:srgbClr val="FF0000"/>
              </a:solidFill>
              <a:latin typeface="Arial Unicode MS" pitchFamily="34" charset="-128"/>
              <a:ea typeface="Arial Unicode MS" pitchFamily="34" charset="-128"/>
              <a:cs typeface="Arial Unicode MS" pitchFamily="34" charset="-128"/>
            </a:endParaRPr>
          </a:p>
        </p:txBody>
      </p:sp>
      <p:sp>
        <p:nvSpPr>
          <p:cNvPr id="18437" name="AutoShape 10"/>
          <p:cNvSpPr>
            <a:spLocks noChangeArrowheads="1"/>
          </p:cNvSpPr>
          <p:nvPr/>
        </p:nvSpPr>
        <p:spPr bwMode="auto">
          <a:xfrm>
            <a:off x="6096000" y="0"/>
            <a:ext cx="2743200" cy="685800"/>
          </a:xfrm>
          <a:prstGeom prst="wedgeEllipseCallout">
            <a:avLst>
              <a:gd name="adj1" fmla="val -162477"/>
              <a:gd name="adj2" fmla="val 354372"/>
            </a:avLst>
          </a:prstGeom>
          <a:solidFill>
            <a:schemeClr val="bg1"/>
          </a:solidFill>
          <a:ln w="9525">
            <a:solidFill>
              <a:srgbClr val="0000CC"/>
            </a:solidFill>
            <a:miter lim="800000"/>
            <a:headEnd/>
            <a:tailEnd/>
          </a:ln>
        </p:spPr>
        <p:txBody>
          <a:bodyPr/>
          <a:lstStyle/>
          <a:p>
            <a:pPr algn="ctr"/>
            <a:r>
              <a:rPr lang="en-US" sz="2000" b="1" dirty="0" smtClean="0">
                <a:solidFill>
                  <a:srgbClr val="FF0000"/>
                </a:solidFill>
                <a:latin typeface="Times New Roman" pitchFamily="18" charset="0"/>
                <a:ea typeface="Arial Unicode MS" pitchFamily="34" charset="-128"/>
                <a:cs typeface="Times New Roman" pitchFamily="18" charset="0"/>
              </a:rPr>
              <a:t>HARMONES</a:t>
            </a:r>
            <a:endParaRPr lang="en-US" sz="2000" b="1" dirty="0">
              <a:solidFill>
                <a:srgbClr val="FF0000"/>
              </a:solidFill>
              <a:latin typeface="Times New Roman" pitchFamily="18" charset="0"/>
              <a:ea typeface="Arial Unicode MS" pitchFamily="34" charset="-128"/>
              <a:cs typeface="Times New Roman" pitchFamily="18" charset="0"/>
            </a:endParaRPr>
          </a:p>
        </p:txBody>
      </p:sp>
      <p:sp>
        <p:nvSpPr>
          <p:cNvPr id="18438" name="AutoShape 11"/>
          <p:cNvSpPr>
            <a:spLocks noChangeArrowheads="1"/>
          </p:cNvSpPr>
          <p:nvPr/>
        </p:nvSpPr>
        <p:spPr bwMode="auto">
          <a:xfrm rot="-8192889">
            <a:off x="35288" y="1121744"/>
            <a:ext cx="1292225" cy="617537"/>
          </a:xfrm>
          <a:prstGeom prst="wedgeRectCallout">
            <a:avLst>
              <a:gd name="adj1" fmla="val -264722"/>
              <a:gd name="adj2" fmla="val 83824"/>
            </a:avLst>
          </a:prstGeom>
          <a:solidFill>
            <a:schemeClr val="bg1"/>
          </a:solidFill>
          <a:ln w="9525">
            <a:solidFill>
              <a:srgbClr val="0000CC"/>
            </a:solidFill>
            <a:miter lim="800000"/>
            <a:headEnd/>
            <a:tailEnd/>
          </a:ln>
        </p:spPr>
        <p:txBody>
          <a:bodyPr rot="10800000"/>
          <a:lstStyle/>
          <a:p>
            <a:pPr algn="ctr"/>
            <a:r>
              <a:rPr lang="hi-IN" sz="2800" b="1" dirty="0" smtClean="0">
                <a:solidFill>
                  <a:srgbClr val="FF0000"/>
                </a:solidFill>
                <a:latin typeface="Arial Unicode MS" pitchFamily="34" charset="-128"/>
                <a:ea typeface="Arial Unicode MS" pitchFamily="34" charset="-128"/>
                <a:cs typeface="Arial Unicode MS" pitchFamily="34" charset="-128"/>
              </a:rPr>
              <a:t>श्रृंगार</a:t>
            </a:r>
            <a:endParaRPr lang="en-US" sz="2800" b="1" dirty="0">
              <a:solidFill>
                <a:srgbClr val="FF0000"/>
              </a:solidFill>
              <a:latin typeface="Arial Unicode MS" pitchFamily="34" charset="-128"/>
              <a:ea typeface="Arial Unicode MS" pitchFamily="34" charset="-128"/>
              <a:cs typeface="Arial Unicode MS" pitchFamily="34" charset="-128"/>
            </a:endParaRPr>
          </a:p>
        </p:txBody>
      </p:sp>
      <p:sp>
        <p:nvSpPr>
          <p:cNvPr id="18439" name="AutoShape 12"/>
          <p:cNvSpPr>
            <a:spLocks noChangeArrowheads="1"/>
          </p:cNvSpPr>
          <p:nvPr/>
        </p:nvSpPr>
        <p:spPr bwMode="auto">
          <a:xfrm>
            <a:off x="4572000" y="0"/>
            <a:ext cx="1676400" cy="533400"/>
          </a:xfrm>
          <a:prstGeom prst="wedgeRoundRectCallout">
            <a:avLst>
              <a:gd name="adj1" fmla="val -75875"/>
              <a:gd name="adj2" fmla="val 409227"/>
              <a:gd name="adj3" fmla="val 16667"/>
            </a:avLst>
          </a:prstGeom>
          <a:solidFill>
            <a:schemeClr val="bg1"/>
          </a:solidFill>
          <a:ln w="9525">
            <a:solidFill>
              <a:srgbClr val="0000CC"/>
            </a:solidFill>
            <a:miter lim="800000"/>
            <a:headEnd/>
            <a:tailEnd/>
          </a:ln>
        </p:spPr>
        <p:txBody>
          <a:bodyPr/>
          <a:lstStyle/>
          <a:p>
            <a:pPr algn="ctr"/>
            <a:r>
              <a:rPr lang="hi-IN" sz="2400" dirty="0" smtClean="0">
                <a:solidFill>
                  <a:srgbClr val="FF0000"/>
                </a:solidFill>
                <a:latin typeface="Arial Unicode MS" pitchFamily="34" charset="-128"/>
                <a:ea typeface="Arial Unicode MS" pitchFamily="34" charset="-128"/>
                <a:cs typeface="Arial Unicode MS" pitchFamily="34" charset="-128"/>
              </a:rPr>
              <a:t>लावण्य</a:t>
            </a:r>
            <a:endParaRPr lang="en-US" sz="2400" b="1" dirty="0">
              <a:solidFill>
                <a:srgbClr val="FF0000"/>
              </a:solidFill>
              <a:latin typeface="Arial Unicode MS" pitchFamily="34" charset="-128"/>
              <a:ea typeface="Arial Unicode MS" pitchFamily="34" charset="-128"/>
              <a:cs typeface="Arial Unicode MS" pitchFamily="34" charset="-128"/>
            </a:endParaRPr>
          </a:p>
        </p:txBody>
      </p:sp>
      <p:sp>
        <p:nvSpPr>
          <p:cNvPr id="18441" name="Text Box 14"/>
          <p:cNvSpPr txBox="1">
            <a:spLocks noChangeArrowheads="1"/>
          </p:cNvSpPr>
          <p:nvPr/>
        </p:nvSpPr>
        <p:spPr bwMode="auto">
          <a:xfrm>
            <a:off x="1" y="5103674"/>
            <a:ext cx="9144000" cy="1631216"/>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sz="2000" dirty="0" smtClean="0">
                <a:solidFill>
                  <a:srgbClr val="C00000"/>
                </a:solidFill>
                <a:latin typeface="Arial Unicode MS" pitchFamily="34" charset="-128"/>
                <a:ea typeface="Arial Unicode MS" pitchFamily="34" charset="-128"/>
                <a:cs typeface="Arial Unicode MS" pitchFamily="34" charset="-128"/>
              </a:rPr>
              <a:t>जो व्यक्ति कामशास्त्र के तत्व को भलीभाँति जानता है, वह निश्चित रूपेण धर्म, अर्थ एवं काम में परस्पर सामंजस्य स्थापित करते हुए जितेन्द्रिय भाव से सफल दाम्पत्य जीवन व्यतीत करते हुए अपने लोक-व्यवहार की सुव्यवस्थित रूप से रक्षा कर सकता है। कामसूत्रकार ने कहा भी है -</a:t>
            </a:r>
            <a:br>
              <a:rPr lang="hi-IN" sz="2000" dirty="0" smtClean="0">
                <a:solidFill>
                  <a:srgbClr val="C00000"/>
                </a:solidFill>
                <a:latin typeface="Arial Unicode MS" pitchFamily="34" charset="-128"/>
                <a:ea typeface="Arial Unicode MS" pitchFamily="34" charset="-128"/>
                <a:cs typeface="Arial Unicode MS" pitchFamily="34" charset="-128"/>
              </a:rPr>
            </a:br>
            <a:r>
              <a:rPr lang="hi-IN" sz="2000" b="1" dirty="0" smtClean="0">
                <a:solidFill>
                  <a:srgbClr val="C00000"/>
                </a:solidFill>
                <a:latin typeface="Arial Unicode MS" pitchFamily="34" charset="-128"/>
                <a:ea typeface="Arial Unicode MS" pitchFamily="34" charset="-128"/>
                <a:cs typeface="Arial Unicode MS" pitchFamily="34" charset="-128"/>
              </a:rPr>
              <a:t>रक्षन्धर्मार्थकामानां स्थितिं स्वां लोकवर्तिनीम्। अस्य शास्त्रस्य तत्वज्ञो भवत्येव जितेन्द्रियः ।। </a:t>
            </a:r>
            <a:r>
              <a:rPr lang="hi-IN" sz="2000" dirty="0" smtClean="0">
                <a:solidFill>
                  <a:srgbClr val="C00000"/>
                </a:solidFill>
                <a:latin typeface="Arial Unicode MS" pitchFamily="34" charset="-128"/>
                <a:ea typeface="Arial Unicode MS" pitchFamily="34" charset="-128"/>
                <a:cs typeface="Arial Unicode MS" pitchFamily="34" charset="-128"/>
              </a:rPr>
              <a:t>(कामसूत्र 7/2/58)</a:t>
            </a:r>
            <a:endParaRPr lang="en-US" sz="2000" b="1" dirty="0">
              <a:solidFill>
                <a:srgbClr val="C00000"/>
              </a:solidFill>
              <a:latin typeface="Arial Unicode MS" pitchFamily="34" charset="-128"/>
              <a:ea typeface="Arial Unicode MS" pitchFamily="34" charset="-128"/>
              <a:cs typeface="Arial Unicode MS" pitchFamily="34" charset="-128"/>
            </a:endParaRPr>
          </a:p>
        </p:txBody>
      </p:sp>
      <p:sp>
        <p:nvSpPr>
          <p:cNvPr id="18444" name="AutoShape 17"/>
          <p:cNvSpPr>
            <a:spLocks noChangeArrowheads="1"/>
          </p:cNvSpPr>
          <p:nvPr/>
        </p:nvSpPr>
        <p:spPr bwMode="auto">
          <a:xfrm>
            <a:off x="5029200" y="1828800"/>
            <a:ext cx="4114800" cy="914400"/>
          </a:xfrm>
          <a:prstGeom prst="wedgeEllipseCallout">
            <a:avLst>
              <a:gd name="adj1" fmla="val -88201"/>
              <a:gd name="adj2" fmla="val 266335"/>
            </a:avLst>
          </a:prstGeom>
          <a:solidFill>
            <a:schemeClr val="bg1"/>
          </a:solidFill>
          <a:ln w="9525">
            <a:solidFill>
              <a:srgbClr val="FF0000"/>
            </a:solidFill>
            <a:miter lim="800000"/>
            <a:headEnd/>
            <a:tailEnd/>
          </a:ln>
        </p:spPr>
        <p:txBody>
          <a:bodyPr/>
          <a:lstStyle/>
          <a:p>
            <a:r>
              <a:rPr lang="hi-IN" sz="2000" b="1" dirty="0" smtClean="0">
                <a:latin typeface="Arial Unicode MS" pitchFamily="34" charset="-128"/>
                <a:ea typeface="Arial Unicode MS" pitchFamily="34" charset="-128"/>
                <a:cs typeface="Arial Unicode MS" pitchFamily="34" charset="-128"/>
              </a:rPr>
              <a:t>धर्मेण विरुद्धः कामः निन्दितः</a:t>
            </a:r>
            <a:endParaRPr lang="en-US" sz="2400" b="1" dirty="0">
              <a:solidFill>
                <a:srgbClr val="0000CC"/>
              </a:solidFill>
              <a:latin typeface="Arial Unicode MS" pitchFamily="34" charset="-128"/>
              <a:ea typeface="Arial Unicode MS" pitchFamily="34" charset="-128"/>
              <a:cs typeface="Arial Unicode MS" pitchFamily="34" charset="-128"/>
            </a:endParaRPr>
          </a:p>
        </p:txBody>
      </p:sp>
      <p:sp>
        <p:nvSpPr>
          <p:cNvPr id="18445" name="AutoShape 18"/>
          <p:cNvSpPr>
            <a:spLocks noChangeArrowheads="1"/>
          </p:cNvSpPr>
          <p:nvPr/>
        </p:nvSpPr>
        <p:spPr bwMode="auto">
          <a:xfrm>
            <a:off x="5334000" y="3200400"/>
            <a:ext cx="3429000" cy="762000"/>
          </a:xfrm>
          <a:prstGeom prst="cloudCallout">
            <a:avLst>
              <a:gd name="adj1" fmla="val -156250"/>
              <a:gd name="adj2" fmla="val 62500"/>
            </a:avLst>
          </a:prstGeom>
          <a:solidFill>
            <a:schemeClr val="bg1"/>
          </a:solidFill>
          <a:ln w="9525">
            <a:solidFill>
              <a:srgbClr val="FF0000"/>
            </a:solidFill>
            <a:round/>
            <a:headEnd/>
            <a:tailEnd/>
          </a:ln>
        </p:spPr>
        <p:txBody>
          <a:bodyPr/>
          <a:lstStyle/>
          <a:p>
            <a:r>
              <a:rPr lang="hi-IN" sz="2000" b="1" dirty="0" smtClean="0">
                <a:solidFill>
                  <a:srgbClr val="FF0000"/>
                </a:solidFill>
                <a:latin typeface="Arial Unicode MS" pitchFamily="34" charset="-128"/>
                <a:ea typeface="Arial Unicode MS" pitchFamily="34" charset="-128"/>
                <a:cs typeface="Arial Unicode MS" pitchFamily="34" charset="-128"/>
              </a:rPr>
              <a:t>धर्मेण अविरुद्धः कामः</a:t>
            </a:r>
            <a:endParaRPr lang="en-US" sz="2800" b="1" dirty="0">
              <a:solidFill>
                <a:srgbClr val="FF0000"/>
              </a:solidFill>
              <a:latin typeface="Arial Unicode MS" pitchFamily="34" charset="-128"/>
              <a:ea typeface="Arial Unicode MS" pitchFamily="34" charset="-128"/>
              <a:cs typeface="Arial Unicode MS" pitchFamily="34" charset="-128"/>
            </a:endParaRPr>
          </a:p>
        </p:txBody>
      </p:sp>
      <p:sp>
        <p:nvSpPr>
          <p:cNvPr id="18446" name="AutoShape 17" descr="Image result for स्वच्छता दर्शन"/>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pic>
        <p:nvPicPr>
          <p:cNvPr id="18447" name="Picture 11" descr="ANd9GcRuwH9f2Xc7GBXvy-HlJtG0B1Iy9mnIIfjfSMkwgOFZ3wNCBOc7Rg"/>
          <p:cNvPicPr>
            <a:picLocks noChangeAspect="1" noChangeArrowheads="1"/>
          </p:cNvPicPr>
          <p:nvPr/>
        </p:nvPicPr>
        <p:blipFill>
          <a:blip r:embed="rId3"/>
          <a:srcRect/>
          <a:stretch>
            <a:fillRect/>
          </a:stretch>
        </p:blipFill>
        <p:spPr bwMode="auto">
          <a:xfrm>
            <a:off x="1676400" y="3429000"/>
            <a:ext cx="3962400" cy="1600200"/>
          </a:xfrm>
          <a:prstGeom prst="rect">
            <a:avLst/>
          </a:prstGeom>
          <a:noFill/>
          <a:ln w="9525">
            <a:noFill/>
            <a:miter lim="800000"/>
            <a:headEnd/>
            <a:tailEnd/>
          </a:ln>
        </p:spPr>
      </p:pic>
      <p:sp>
        <p:nvSpPr>
          <p:cNvPr id="18448" name="AutoShape 11"/>
          <p:cNvSpPr>
            <a:spLocks noChangeArrowheads="1"/>
          </p:cNvSpPr>
          <p:nvPr/>
        </p:nvSpPr>
        <p:spPr bwMode="auto">
          <a:xfrm rot="-9009075">
            <a:off x="75861" y="2210600"/>
            <a:ext cx="1739013" cy="768350"/>
          </a:xfrm>
          <a:prstGeom prst="wedgeRectCallout">
            <a:avLst>
              <a:gd name="adj1" fmla="val -127484"/>
              <a:gd name="adj2" fmla="val 29298"/>
            </a:avLst>
          </a:prstGeom>
          <a:solidFill>
            <a:schemeClr val="bg1"/>
          </a:solidFill>
          <a:ln w="9525">
            <a:solidFill>
              <a:srgbClr val="0000CC"/>
            </a:solidFill>
            <a:miter lim="800000"/>
            <a:headEnd/>
            <a:tailEnd/>
          </a:ln>
        </p:spPr>
        <p:txBody>
          <a:bodyPr rot="10800000"/>
          <a:lstStyle/>
          <a:p>
            <a:pPr algn="ctr"/>
            <a:r>
              <a:rPr lang="hi-IN" sz="2400" b="1" dirty="0" smtClean="0">
                <a:solidFill>
                  <a:srgbClr val="FF0000"/>
                </a:solidFill>
                <a:latin typeface="Arial Unicode MS" pitchFamily="34" charset="-128"/>
                <a:ea typeface="Arial Unicode MS" pitchFamily="34" charset="-128"/>
                <a:cs typeface="Arial Unicode MS" pitchFamily="34" charset="-128"/>
              </a:rPr>
              <a:t>सम्बन्ध</a:t>
            </a:r>
            <a:r>
              <a:rPr lang="hi-IN" b="1" dirty="0" smtClean="0">
                <a:solidFill>
                  <a:srgbClr val="FF0000"/>
                </a:solidFill>
                <a:latin typeface="Arial Unicode MS" pitchFamily="34" charset="-128"/>
                <a:ea typeface="Arial Unicode MS" pitchFamily="34" charset="-128"/>
                <a:cs typeface="Arial Unicode MS" pitchFamily="34" charset="-128"/>
              </a:rPr>
              <a:t> </a:t>
            </a:r>
            <a:r>
              <a:rPr lang="en-US" sz="2000" b="1" dirty="0" smtClean="0">
                <a:solidFill>
                  <a:srgbClr val="FF0000"/>
                </a:solidFill>
                <a:latin typeface="Times New Roman" pitchFamily="18" charset="0"/>
                <a:ea typeface="Arial Unicode MS" pitchFamily="34" charset="-128"/>
                <a:cs typeface="Times New Roman" pitchFamily="18" charset="0"/>
              </a:rPr>
              <a:t>Relationship</a:t>
            </a:r>
            <a:endParaRPr lang="en-US" sz="2000" b="1" dirty="0">
              <a:solidFill>
                <a:srgbClr val="FF0000"/>
              </a:solidFill>
              <a:latin typeface="Times New Roman" pitchFamily="18" charset="0"/>
              <a:ea typeface="Arial Unicode MS" pitchFamily="34" charset="-128"/>
              <a:cs typeface="Times New Roman" pitchFamily="18" charset="0"/>
            </a:endParaRPr>
          </a:p>
        </p:txBody>
      </p:sp>
      <p:sp>
        <p:nvSpPr>
          <p:cNvPr id="14" name="AutoShape 9"/>
          <p:cNvSpPr>
            <a:spLocks noChangeArrowheads="1"/>
          </p:cNvSpPr>
          <p:nvPr/>
        </p:nvSpPr>
        <p:spPr bwMode="auto">
          <a:xfrm>
            <a:off x="2743200" y="1447800"/>
            <a:ext cx="1295400" cy="609600"/>
          </a:xfrm>
          <a:prstGeom prst="wedgeEllipseCallout">
            <a:avLst>
              <a:gd name="adj1" fmla="val 12483"/>
              <a:gd name="adj2" fmla="val 302667"/>
            </a:avLst>
          </a:prstGeom>
          <a:solidFill>
            <a:schemeClr val="bg1"/>
          </a:solidFill>
          <a:ln w="9525">
            <a:solidFill>
              <a:srgbClr val="0000CC"/>
            </a:solidFill>
            <a:miter lim="800000"/>
            <a:headEnd/>
            <a:tailEnd/>
          </a:ln>
        </p:spPr>
        <p:txBody>
          <a:bodyPr/>
          <a:lstStyle/>
          <a:p>
            <a:pPr algn="ctr"/>
            <a:r>
              <a:rPr lang="hi-IN" sz="2400" b="1" dirty="0" smtClean="0">
                <a:solidFill>
                  <a:srgbClr val="FF0000"/>
                </a:solidFill>
                <a:latin typeface="Arial Unicode MS" pitchFamily="34" charset="-128"/>
                <a:ea typeface="Arial Unicode MS" pitchFamily="34" charset="-128"/>
                <a:cs typeface="Arial Unicode MS" pitchFamily="34" charset="-128"/>
              </a:rPr>
              <a:t>रति</a:t>
            </a:r>
            <a:endParaRPr lang="en-US" sz="2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176045" y="2176045"/>
            <a:ext cx="5029198" cy="677108"/>
          </a:xfrm>
          <a:prstGeom prst="rect">
            <a:avLst/>
          </a:prstGeom>
          <a:solidFill>
            <a:srgbClr val="FFFFCC"/>
          </a:solidFill>
          <a:ln>
            <a:solidFill>
              <a:srgbClr val="FF0000"/>
            </a:solidFill>
          </a:ln>
        </p:spPr>
        <p:txBody>
          <a:bodyPr wrap="square" rtlCol="0">
            <a:spAutoFit/>
          </a:bodyPr>
          <a:lstStyle/>
          <a:p>
            <a:r>
              <a:rPr lang="en-US" sz="2000" b="1" dirty="0" smtClean="0">
                <a:solidFill>
                  <a:srgbClr val="0000CC"/>
                </a:solidFill>
                <a:latin typeface="Times New Roman" pitchFamily="18" charset="0"/>
                <a:cs typeface="Times New Roman" pitchFamily="18" charset="0"/>
              </a:rPr>
              <a:t>PURUSHAARTHA </a:t>
            </a:r>
            <a:r>
              <a:rPr lang="en-US" b="1" dirty="0" smtClean="0">
                <a:solidFill>
                  <a:srgbClr val="0000CC"/>
                </a:solidFill>
                <a:latin typeface="Times New Roman" pitchFamily="18" charset="0"/>
                <a:cs typeface="Times New Roman" pitchFamily="18" charset="0"/>
              </a:rPr>
              <a:t>(DHARMA, ARTHA, KAAMA, MOKSHA)</a:t>
            </a:r>
            <a:endParaRPr lang="en-US" sz="2000" b="1" dirty="0">
              <a:solidFill>
                <a:srgbClr val="0000CC"/>
              </a:solidFill>
              <a:latin typeface="Times New Roman" pitchFamily="18" charset="0"/>
              <a:cs typeface="Times New Roman" pitchFamily="18" charset="0"/>
            </a:endParaRPr>
          </a:p>
        </p:txBody>
      </p:sp>
      <p:sp>
        <p:nvSpPr>
          <p:cNvPr id="3" name="TextBox 2"/>
          <p:cNvSpPr txBox="1"/>
          <p:nvPr/>
        </p:nvSpPr>
        <p:spPr>
          <a:xfrm>
            <a:off x="2286000" y="6396335"/>
            <a:ext cx="6629400" cy="461665"/>
          </a:xfrm>
          <a:prstGeom prst="rect">
            <a:avLst/>
          </a:prstGeom>
          <a:solidFill>
            <a:srgbClr val="FFFFCC"/>
          </a:solidFill>
          <a:ln>
            <a:solidFill>
              <a:srgbClr val="0000CC"/>
            </a:solidFill>
          </a:ln>
        </p:spPr>
        <p:txBody>
          <a:bodyPr wrap="square" rtlCol="0">
            <a:spAutoFit/>
          </a:bodyPr>
          <a:lstStyle/>
          <a:p>
            <a:r>
              <a:rPr lang="en-US" sz="2400" dirty="0" smtClean="0">
                <a:solidFill>
                  <a:srgbClr val="FF0000"/>
                </a:solidFill>
                <a:latin typeface="Times New Roman" pitchFamily="18" charset="0"/>
                <a:cs typeface="Times New Roman" pitchFamily="18" charset="0"/>
              </a:rPr>
              <a:t>KAAMA, KRODHA, LOBHA, MADA, MATSAR,</a:t>
            </a:r>
            <a:endParaRPr lang="en-US" sz="2400" dirty="0">
              <a:solidFill>
                <a:srgbClr val="FF0000"/>
              </a:solidFill>
              <a:latin typeface="Times New Roman" pitchFamily="18" charset="0"/>
              <a:cs typeface="Times New Roman" pitchFamily="18" charset="0"/>
            </a:endParaRPr>
          </a:p>
        </p:txBody>
      </p:sp>
      <p:sp>
        <p:nvSpPr>
          <p:cNvPr id="4" name="TextBox 3"/>
          <p:cNvSpPr txBox="1"/>
          <p:nvPr/>
        </p:nvSpPr>
        <p:spPr>
          <a:xfrm>
            <a:off x="3124200" y="1"/>
            <a:ext cx="5867400" cy="2185214"/>
          </a:xfrm>
          <a:prstGeom prst="rect">
            <a:avLst/>
          </a:prstGeom>
          <a:solidFill>
            <a:srgbClr val="FFFFCC"/>
          </a:solidFill>
          <a:ln>
            <a:solidFill>
              <a:srgbClr val="0000CC"/>
            </a:solidFill>
          </a:ln>
        </p:spPr>
        <p:txBody>
          <a:bodyPr wrap="square" rtlCol="0">
            <a:spAutoFit/>
          </a:bodyPr>
          <a:lstStyle/>
          <a:p>
            <a:r>
              <a:rPr lang="hi-IN" dirty="0" smtClean="0">
                <a:solidFill>
                  <a:srgbClr val="FF0000"/>
                </a:solidFill>
                <a:latin typeface="Arial Unicode MS" pitchFamily="34" charset="-128"/>
                <a:ea typeface="Arial Unicode MS" pitchFamily="34" charset="-128"/>
                <a:cs typeface="Arial Unicode MS" pitchFamily="34" charset="-128"/>
              </a:rPr>
              <a:t> </a:t>
            </a:r>
            <a:r>
              <a:rPr lang="en-US" sz="2400" dirty="0" smtClean="0"/>
              <a:t> </a:t>
            </a:r>
            <a:r>
              <a:rPr lang="hi-IN" sz="2000" b="1" dirty="0" smtClean="0">
                <a:latin typeface="Arial Unicode MS" pitchFamily="34" charset="-128"/>
                <a:ea typeface="Arial Unicode MS" pitchFamily="34" charset="-128"/>
                <a:cs typeface="Arial Unicode MS" pitchFamily="34" charset="-128"/>
              </a:rPr>
              <a:t>कामस्तदग्रे समवर्तताधि मनसो रेतः प्रथमं यदासीत्।</a:t>
            </a:r>
            <a:endParaRPr lang="en-US" sz="2000" b="1" i="1" dirty="0" smtClean="0">
              <a:latin typeface="Arial Unicode MS" pitchFamily="34" charset="-128"/>
              <a:ea typeface="Arial Unicode MS" pitchFamily="34" charset="-128"/>
              <a:cs typeface="Arial Unicode MS" pitchFamily="34" charset="-128"/>
            </a:endParaRPr>
          </a:p>
          <a:p>
            <a:r>
              <a:rPr lang="hi-IN" sz="2000" b="1" dirty="0" smtClean="0">
                <a:latin typeface="Arial Unicode MS" pitchFamily="34" charset="-128"/>
                <a:ea typeface="Arial Unicode MS" pitchFamily="34" charset="-128"/>
                <a:cs typeface="Arial Unicode MS" pitchFamily="34" charset="-128"/>
              </a:rPr>
              <a:t>सतो बन्धुमसति निरविन्दन्हृदि प्रतीष्या कवयो मनीषा </a:t>
            </a:r>
            <a:r>
              <a:rPr lang="hi-IN" b="1" dirty="0" smtClean="0">
                <a:latin typeface="Times New Roman" pitchFamily="18" charset="0"/>
                <a:ea typeface="Arial Unicode MS" pitchFamily="34" charset="-128"/>
                <a:cs typeface="Arial Unicode MS" pitchFamily="34" charset="-128"/>
              </a:rPr>
              <a:t>॥</a:t>
            </a:r>
            <a:r>
              <a:rPr lang="en-US" b="1" dirty="0" smtClean="0">
                <a:latin typeface="Times New Roman" pitchFamily="18" charset="0"/>
                <a:ea typeface="Arial Unicode MS" pitchFamily="34" charset="-128"/>
                <a:cs typeface="Times New Roman" pitchFamily="18" charset="0"/>
              </a:rPr>
              <a:t>10-129-4</a:t>
            </a:r>
            <a:r>
              <a:rPr lang="hi-IN" b="1" dirty="0" smtClean="0">
                <a:latin typeface="Times New Roman" pitchFamily="18" charset="0"/>
                <a:ea typeface="Arial Unicode MS" pitchFamily="34" charset="-128"/>
                <a:cs typeface="Arial Unicode MS" pitchFamily="34" charset="-128"/>
              </a:rPr>
              <a:t>॥</a:t>
            </a:r>
            <a:r>
              <a:rPr lang="hi-IN" dirty="0" smtClean="0">
                <a:latin typeface="Arial Unicode MS" pitchFamily="34" charset="-128"/>
                <a:ea typeface="Arial Unicode MS" pitchFamily="34" charset="-128"/>
                <a:cs typeface="Arial Unicode MS" pitchFamily="34" charset="-128"/>
              </a:rPr>
              <a:t>अर्थात् ‘सृष्ट्युत्पत्ति के समय सर्वप्रथम ‘काम’ अर्थात् सृष्टि उत्पन्न करने की इच्छा उत्पन्न हुयी, जो परब्रह्म के हृदय में सर्वप्रथम सृष्टि का रेतस् अर्थात् बीजरूप कारण विशेष था, जिसे शुद्ध-बुद्ध ज्ञानवान् मनीषी कवियों ने हृदयस्थ परब्रह्म का गम्भीर अनुशीलन कर प्राप्त किया था।’</a:t>
            </a:r>
            <a:endParaRPr lang="en-US" b="1" dirty="0">
              <a:solidFill>
                <a:srgbClr val="FF0000"/>
              </a:solidFill>
              <a:latin typeface="Arial Unicode MS" pitchFamily="34" charset="-128"/>
              <a:ea typeface="Arial Unicode MS" pitchFamily="34" charset="-128"/>
              <a:cs typeface="Arial Unicode MS" pitchFamily="34" charset="-128"/>
            </a:endParaRPr>
          </a:p>
        </p:txBody>
      </p:sp>
      <p:sp>
        <p:nvSpPr>
          <p:cNvPr id="20482" name="AutoShape 2" descr="Image result for à¤ªà¥à¤°à¤¶à¥à¤¨"/>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3" name="Picture 3" descr="C:\Users\hp\Desktop\download (1).jpg"/>
          <p:cNvPicPr>
            <a:picLocks noChangeAspect="1" noChangeArrowheads="1"/>
          </p:cNvPicPr>
          <p:nvPr/>
        </p:nvPicPr>
        <p:blipFill>
          <a:blip r:embed="rId3"/>
          <a:srcRect/>
          <a:stretch>
            <a:fillRect/>
          </a:stretch>
        </p:blipFill>
        <p:spPr bwMode="auto">
          <a:xfrm>
            <a:off x="0" y="5105400"/>
            <a:ext cx="1371600" cy="1752600"/>
          </a:xfrm>
          <a:prstGeom prst="rect">
            <a:avLst/>
          </a:prstGeom>
          <a:noFill/>
          <a:ln>
            <a:solidFill>
              <a:srgbClr val="0000CC"/>
            </a:solidFill>
          </a:ln>
        </p:spPr>
      </p:pic>
      <p:sp>
        <p:nvSpPr>
          <p:cNvPr id="10" name="Rectangle 9"/>
          <p:cNvSpPr/>
          <p:nvPr/>
        </p:nvSpPr>
        <p:spPr>
          <a:xfrm>
            <a:off x="1143000" y="1981200"/>
            <a:ext cx="237566" cy="369332"/>
          </a:xfrm>
          <a:prstGeom prst="rect">
            <a:avLst/>
          </a:prstGeom>
        </p:spPr>
        <p:txBody>
          <a:bodyPr wrap="none">
            <a:spAutoFit/>
          </a:bodyPr>
          <a:lstStyle/>
          <a:p>
            <a:r>
              <a:rPr lang="en-US" dirty="0" smtClean="0"/>
              <a:t> </a:t>
            </a:r>
            <a:endParaRPr lang="en-US" dirty="0">
              <a:solidFill>
                <a:srgbClr val="0000CC"/>
              </a:solidFill>
              <a:latin typeface="Arial Unicode MS" pitchFamily="34" charset="-128"/>
              <a:ea typeface="Arial Unicode MS" pitchFamily="34" charset="-128"/>
              <a:cs typeface="Arial Unicode MS" pitchFamily="34" charset="-128"/>
            </a:endParaRPr>
          </a:p>
        </p:txBody>
      </p:sp>
      <p:sp>
        <p:nvSpPr>
          <p:cNvPr id="12" name="Left-Right Arrow 11"/>
          <p:cNvSpPr/>
          <p:nvPr/>
        </p:nvSpPr>
        <p:spPr>
          <a:xfrm rot="20182482">
            <a:off x="958601" y="3118431"/>
            <a:ext cx="8440081" cy="1192468"/>
          </a:xfrm>
          <a:prstGeom prst="lef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latin typeface="Arial Unicode MS" pitchFamily="34" charset="-128"/>
                <a:ea typeface="Arial Unicode MS" pitchFamily="34" charset="-128"/>
                <a:cs typeface="Arial Unicode MS" pitchFamily="34" charset="-128"/>
              </a:rPr>
              <a:t>'</a:t>
            </a:r>
            <a:r>
              <a:rPr lang="hi-IN" sz="2000" b="1" dirty="0" smtClean="0">
                <a:solidFill>
                  <a:srgbClr val="C00000"/>
                </a:solidFill>
                <a:latin typeface="Arial Unicode MS" pitchFamily="34" charset="-128"/>
                <a:ea typeface="Arial Unicode MS" pitchFamily="34" charset="-128"/>
                <a:cs typeface="Arial Unicode MS" pitchFamily="34" charset="-128"/>
              </a:rPr>
              <a:t>‘सोऽकामयत बहुस्यां प्रजायेत। काममय एवायं पुरुषः।’</a:t>
            </a:r>
            <a:r>
              <a:rPr lang="hi-IN" sz="2000" dirty="0" smtClean="0">
                <a:solidFill>
                  <a:srgbClr val="C00000"/>
                </a:solidFill>
                <a:latin typeface="Arial Unicode MS" pitchFamily="34" charset="-128"/>
                <a:ea typeface="Arial Unicode MS" pitchFamily="34" charset="-128"/>
                <a:cs typeface="Arial Unicode MS" pitchFamily="34" charset="-128"/>
              </a:rPr>
              <a:t>(तैत्तिरीयोपनिषद् 2/3)</a:t>
            </a:r>
            <a:endParaRPr lang="en-US" sz="2000" dirty="0">
              <a:solidFill>
                <a:srgbClr val="C00000"/>
              </a:solidFill>
              <a:latin typeface="Arial Unicode MS" pitchFamily="34" charset="-128"/>
              <a:ea typeface="Arial Unicode MS" pitchFamily="34" charset="-128"/>
              <a:cs typeface="Arial Unicode MS" pitchFamily="34" charset="-128"/>
            </a:endParaRPr>
          </a:p>
        </p:txBody>
      </p:sp>
      <p:pic>
        <p:nvPicPr>
          <p:cNvPr id="1026" name="Picture 2" descr="C:\Users\hp\Desktop\KAAMA PURUSHARTHA\images (2).jpg"/>
          <p:cNvPicPr>
            <a:picLocks noChangeAspect="1" noChangeArrowheads="1"/>
          </p:cNvPicPr>
          <p:nvPr/>
        </p:nvPicPr>
        <p:blipFill>
          <a:blip r:embed="rId4"/>
          <a:srcRect/>
          <a:stretch>
            <a:fillRect/>
          </a:stretch>
        </p:blipFill>
        <p:spPr bwMode="auto">
          <a:xfrm>
            <a:off x="762000" y="0"/>
            <a:ext cx="2209800" cy="3581400"/>
          </a:xfrm>
          <a:prstGeom prst="rect">
            <a:avLst/>
          </a:prstGeom>
          <a:noFill/>
        </p:spPr>
      </p:pic>
      <p:pic>
        <p:nvPicPr>
          <p:cNvPr id="1027" name="Picture 3" descr="C:\Users\hp\Desktop\KAAMA PURUSHARTHA\images (5).jpg"/>
          <p:cNvPicPr>
            <a:picLocks noChangeAspect="1" noChangeArrowheads="1"/>
          </p:cNvPicPr>
          <p:nvPr/>
        </p:nvPicPr>
        <p:blipFill>
          <a:blip r:embed="rId5"/>
          <a:srcRect/>
          <a:stretch>
            <a:fillRect/>
          </a:stretch>
        </p:blipFill>
        <p:spPr bwMode="auto">
          <a:xfrm>
            <a:off x="4724400" y="4191000"/>
            <a:ext cx="4191000" cy="2057400"/>
          </a:xfrm>
          <a:prstGeom prst="rect">
            <a:avLst/>
          </a:prstGeom>
          <a:noFill/>
        </p:spPr>
      </p:pic>
      <p:sp>
        <p:nvSpPr>
          <p:cNvPr id="13" name="Left-Right Arrow 12"/>
          <p:cNvSpPr/>
          <p:nvPr/>
        </p:nvSpPr>
        <p:spPr>
          <a:xfrm rot="14202443">
            <a:off x="224914" y="4704395"/>
            <a:ext cx="2971800" cy="865632"/>
          </a:xfrm>
          <a:prstGeom prst="lef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0000"/>
                </a:solidFill>
                <a:latin typeface="Arial Unicode MS" pitchFamily="34" charset="-128"/>
                <a:ea typeface="Arial Unicode MS" pitchFamily="34" charset="-128"/>
                <a:cs typeface="Arial Unicode MS" pitchFamily="34" charset="-128"/>
              </a:rPr>
              <a:t>'</a:t>
            </a:r>
            <a:r>
              <a:rPr lang="hi-IN" sz="2400" b="1" dirty="0" smtClean="0">
                <a:solidFill>
                  <a:srgbClr val="FF0000"/>
                </a:solidFill>
                <a:latin typeface="Arial Unicode MS" pitchFamily="34" charset="-128"/>
                <a:ea typeface="Arial Unicode MS" pitchFamily="34" charset="-128"/>
                <a:cs typeface="Arial Unicode MS" pitchFamily="34" charset="-128"/>
              </a:rPr>
              <a:t>संकल्पमूलः कामः</a:t>
            </a:r>
            <a:r>
              <a:rPr lang="en-US" sz="2400" b="1" dirty="0" smtClean="0">
                <a:solidFill>
                  <a:srgbClr val="FF0000"/>
                </a:solidFill>
                <a:latin typeface="Arial Unicode MS" pitchFamily="34" charset="-128"/>
                <a:ea typeface="Arial Unicode MS" pitchFamily="34" charset="-128"/>
                <a:cs typeface="Arial Unicode MS" pitchFamily="34" charset="-128"/>
              </a:rPr>
              <a:t>'</a:t>
            </a:r>
            <a:r>
              <a:rPr lang="en-US" sz="2400" dirty="0" smtClean="0">
                <a:solidFill>
                  <a:srgbClr val="FF0000"/>
                </a:solidFill>
                <a:latin typeface="Arial Unicode MS" pitchFamily="34" charset="-128"/>
                <a:ea typeface="Arial Unicode MS" pitchFamily="34" charset="-128"/>
                <a:cs typeface="Arial Unicode MS" pitchFamily="34" charset="-128"/>
              </a:rPr>
              <a:t> </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2438400" y="2286000"/>
            <a:ext cx="3352800" cy="2514600"/>
          </a:xfrm>
          <a:prstGeom prst="ellips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3600" b="1" dirty="0" smtClean="0">
                <a:solidFill>
                  <a:srgbClr val="FF0000"/>
                </a:solidFill>
                <a:latin typeface="Arial Unicode MS" pitchFamily="34" charset="-128"/>
                <a:ea typeface="Arial Unicode MS" pitchFamily="34" charset="-128"/>
                <a:cs typeface="Arial Unicode MS" pitchFamily="34" charset="-128"/>
              </a:rPr>
              <a:t>काम</a:t>
            </a:r>
            <a:endParaRPr lang="en-US" sz="3600" b="1" dirty="0">
              <a:solidFill>
                <a:srgbClr val="FF0000"/>
              </a:solidFill>
              <a:latin typeface="Arial Unicode MS" pitchFamily="34" charset="-128"/>
              <a:ea typeface="Arial Unicode MS" pitchFamily="34" charset="-128"/>
              <a:cs typeface="Arial Unicode MS" pitchFamily="34" charset="-128"/>
            </a:endParaRPr>
          </a:p>
        </p:txBody>
      </p:sp>
      <p:sp>
        <p:nvSpPr>
          <p:cNvPr id="4" name="Text Box 8"/>
          <p:cNvSpPr txBox="1">
            <a:spLocks noChangeArrowheads="1"/>
          </p:cNvSpPr>
          <p:nvPr/>
        </p:nvSpPr>
        <p:spPr bwMode="auto">
          <a:xfrm>
            <a:off x="0" y="1905000"/>
            <a:ext cx="19812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कर्त्ता</a:t>
            </a:r>
            <a:r>
              <a:rPr lang="en-US" sz="2800" dirty="0" smtClean="0">
                <a:solidFill>
                  <a:srgbClr val="0000CC"/>
                </a:solidFill>
                <a:latin typeface="Arial Unicode MS" pitchFamily="34" charset="-128"/>
                <a:ea typeface="Arial Unicode MS" pitchFamily="34" charset="-128"/>
                <a:cs typeface="Arial Unicode MS" pitchFamily="34" charset="-128"/>
              </a:rPr>
              <a:t> </a:t>
            </a:r>
            <a:r>
              <a:rPr lang="en-US" sz="2400" dirty="0" smtClean="0">
                <a:solidFill>
                  <a:srgbClr val="0000CC"/>
                </a:solidFill>
                <a:latin typeface="Times New Roman" pitchFamily="18" charset="0"/>
                <a:ea typeface="Arial Unicode MS" pitchFamily="34" charset="-128"/>
                <a:cs typeface="Times New Roman" pitchFamily="18" charset="0"/>
              </a:rPr>
              <a:t>Doer</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5" name="Text Box 8"/>
          <p:cNvSpPr txBox="1">
            <a:spLocks noChangeArrowheads="1"/>
          </p:cNvSpPr>
          <p:nvPr/>
        </p:nvSpPr>
        <p:spPr bwMode="auto">
          <a:xfrm>
            <a:off x="0" y="3276600"/>
            <a:ext cx="20574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भोक्ता </a:t>
            </a:r>
            <a:r>
              <a:rPr lang="en-US" sz="2400" dirty="0" smtClean="0">
                <a:solidFill>
                  <a:srgbClr val="0000CC"/>
                </a:solidFill>
                <a:latin typeface="Times New Roman" pitchFamily="18" charset="0"/>
                <a:ea typeface="Arial Unicode MS" pitchFamily="34" charset="-128"/>
                <a:cs typeface="Times New Roman" pitchFamily="18" charset="0"/>
              </a:rPr>
              <a:t>Enjoyer</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6" name="Text Box 8"/>
          <p:cNvSpPr txBox="1">
            <a:spLocks noChangeArrowheads="1"/>
          </p:cNvSpPr>
          <p:nvPr/>
        </p:nvSpPr>
        <p:spPr bwMode="auto">
          <a:xfrm>
            <a:off x="0" y="4343400"/>
            <a:ext cx="19812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ज्ञाता</a:t>
            </a:r>
            <a:r>
              <a:rPr lang="en-US" sz="2800" dirty="0" smtClean="0">
                <a:solidFill>
                  <a:srgbClr val="0000CC"/>
                </a:solidFill>
                <a:latin typeface="Arial Unicode MS" pitchFamily="34" charset="-128"/>
                <a:ea typeface="Arial Unicode MS" pitchFamily="34" charset="-128"/>
                <a:cs typeface="Arial Unicode MS" pitchFamily="34" charset="-128"/>
              </a:rPr>
              <a:t> </a:t>
            </a:r>
            <a:r>
              <a:rPr lang="en-US" sz="2400" dirty="0" smtClean="0">
                <a:solidFill>
                  <a:srgbClr val="0000CC"/>
                </a:solidFill>
                <a:latin typeface="Times New Roman" pitchFamily="18" charset="0"/>
                <a:ea typeface="Arial Unicode MS" pitchFamily="34" charset="-128"/>
                <a:cs typeface="Times New Roman" pitchFamily="18" charset="0"/>
              </a:rPr>
              <a:t>Knower</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7" name="Text Box 8"/>
          <p:cNvSpPr txBox="1">
            <a:spLocks noChangeArrowheads="1"/>
          </p:cNvSpPr>
          <p:nvPr/>
        </p:nvSpPr>
        <p:spPr bwMode="auto">
          <a:xfrm rot="-5400000">
            <a:off x="2661911" y="3205489"/>
            <a:ext cx="990599"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स्त्रीत्व </a:t>
            </a:r>
            <a:endParaRPr lang="en-US" sz="2800" dirty="0">
              <a:solidFill>
                <a:srgbClr val="0000CC"/>
              </a:solidFill>
              <a:latin typeface="Times New Roman" pitchFamily="18" charset="0"/>
              <a:ea typeface="Arial Unicode MS" pitchFamily="34" charset="-128"/>
              <a:cs typeface="Times New Roman" pitchFamily="18" charset="0"/>
            </a:endParaRPr>
          </a:p>
        </p:txBody>
      </p:sp>
      <p:sp>
        <p:nvSpPr>
          <p:cNvPr id="8" name="Text Box 8"/>
          <p:cNvSpPr txBox="1">
            <a:spLocks noChangeArrowheads="1"/>
          </p:cNvSpPr>
          <p:nvPr/>
        </p:nvSpPr>
        <p:spPr bwMode="auto">
          <a:xfrm rot="16200000">
            <a:off x="4550404" y="3221996"/>
            <a:ext cx="1176013"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पुरुषत्व</a:t>
            </a:r>
            <a:r>
              <a:rPr lang="en-US" sz="2800" dirty="0" smtClean="0">
                <a:solidFill>
                  <a:srgbClr val="0000CC"/>
                </a:solidFill>
                <a:latin typeface="Times New Roman" pitchFamily="18" charset="0"/>
                <a:ea typeface="Arial Unicode MS" pitchFamily="34" charset="-128"/>
                <a:cs typeface="Times New Roman" pitchFamily="18" charset="0"/>
              </a:rPr>
              <a:t> </a:t>
            </a:r>
            <a:endParaRPr lang="en-US" sz="2800" dirty="0">
              <a:solidFill>
                <a:srgbClr val="0000CC"/>
              </a:solidFill>
              <a:latin typeface="Times New Roman" pitchFamily="18" charset="0"/>
              <a:ea typeface="Arial Unicode MS" pitchFamily="34" charset="-128"/>
              <a:cs typeface="Times New Roman" pitchFamily="18" charset="0"/>
            </a:endParaRPr>
          </a:p>
        </p:txBody>
      </p:sp>
      <p:sp>
        <p:nvSpPr>
          <p:cNvPr id="9" name="Text Box 8"/>
          <p:cNvSpPr txBox="1">
            <a:spLocks noChangeArrowheads="1"/>
          </p:cNvSpPr>
          <p:nvPr/>
        </p:nvSpPr>
        <p:spPr bwMode="auto">
          <a:xfrm>
            <a:off x="3657600" y="4038600"/>
            <a:ext cx="9906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पुरुष</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0" name="Text Box 8"/>
          <p:cNvSpPr txBox="1">
            <a:spLocks noChangeArrowheads="1"/>
          </p:cNvSpPr>
          <p:nvPr/>
        </p:nvSpPr>
        <p:spPr bwMode="auto">
          <a:xfrm>
            <a:off x="3581400" y="2438400"/>
            <a:ext cx="9906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स्त्री</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1" name="Text Box 8"/>
          <p:cNvSpPr txBox="1">
            <a:spLocks noChangeArrowheads="1"/>
          </p:cNvSpPr>
          <p:nvPr/>
        </p:nvSpPr>
        <p:spPr bwMode="auto">
          <a:xfrm>
            <a:off x="304800" y="5867400"/>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कर्म-वृत्ति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2" name="Text Box 8"/>
          <p:cNvSpPr txBox="1">
            <a:spLocks noChangeArrowheads="1"/>
          </p:cNvSpPr>
          <p:nvPr/>
        </p:nvSpPr>
        <p:spPr bwMode="auto">
          <a:xfrm>
            <a:off x="1981200" y="5867400"/>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वाक्-वृत्ति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3" name="Text Box 8"/>
          <p:cNvSpPr txBox="1">
            <a:spLocks noChangeArrowheads="1"/>
          </p:cNvSpPr>
          <p:nvPr/>
        </p:nvSpPr>
        <p:spPr bwMode="auto">
          <a:xfrm>
            <a:off x="3733800" y="5867400"/>
            <a:ext cx="1828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बुद्धि-वृत्ति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4" name="Text Box 8"/>
          <p:cNvSpPr txBox="1">
            <a:spLocks noChangeArrowheads="1"/>
          </p:cNvSpPr>
          <p:nvPr/>
        </p:nvSpPr>
        <p:spPr bwMode="auto">
          <a:xfrm>
            <a:off x="5791200" y="5867400"/>
            <a:ext cx="14478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भाव-वृत्ति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5" name="Text Box 8"/>
          <p:cNvSpPr txBox="1">
            <a:spLocks noChangeArrowheads="1"/>
          </p:cNvSpPr>
          <p:nvPr/>
        </p:nvSpPr>
        <p:spPr bwMode="auto">
          <a:xfrm>
            <a:off x="2286000" y="1524000"/>
            <a:ext cx="30480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शारीरिक स्तर &gt; रति</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6" name="Text Box 8"/>
          <p:cNvSpPr txBox="1">
            <a:spLocks noChangeArrowheads="1"/>
          </p:cNvSpPr>
          <p:nvPr/>
        </p:nvSpPr>
        <p:spPr bwMode="auto">
          <a:xfrm>
            <a:off x="2286000" y="762000"/>
            <a:ext cx="31242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भावनात्मक स्तर &gt; प्रेम</a:t>
            </a:r>
            <a:endParaRPr lang="en-US" sz="2800" dirty="0">
              <a:solidFill>
                <a:srgbClr val="0000CC"/>
              </a:solidFill>
              <a:latin typeface="Arial Unicode MS" pitchFamily="34" charset="-128"/>
              <a:ea typeface="Arial Unicode MS" pitchFamily="34" charset="-128"/>
              <a:cs typeface="Arial Unicode MS" pitchFamily="34" charset="-128"/>
            </a:endParaRPr>
          </a:p>
        </p:txBody>
      </p:sp>
      <p:sp>
        <p:nvSpPr>
          <p:cNvPr id="17" name="Text Box 8"/>
          <p:cNvSpPr txBox="1">
            <a:spLocks noChangeArrowheads="1"/>
          </p:cNvSpPr>
          <p:nvPr/>
        </p:nvSpPr>
        <p:spPr bwMode="auto">
          <a:xfrm>
            <a:off x="2286000" y="0"/>
            <a:ext cx="3048000" cy="523220"/>
          </a:xfrm>
          <a:prstGeom prst="rect">
            <a:avLst/>
          </a:prstGeom>
          <a:solidFill>
            <a:srgbClr val="FFFF99"/>
          </a:solidFill>
          <a:ln w="9525">
            <a:solidFill>
              <a:srgbClr val="009900"/>
            </a:solidFill>
            <a:miter lim="800000"/>
            <a:headEnd/>
            <a:tailEnd/>
          </a:ln>
        </p:spPr>
        <p:txBody>
          <a:bodyPr wrap="square">
            <a:spAutoFit/>
          </a:bodyPr>
          <a:lstStyle/>
          <a:p>
            <a:pPr algn="ct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आत्मिक स्तर &gt; योग</a:t>
            </a:r>
            <a:endParaRPr lang="en-US" sz="2800" dirty="0">
              <a:solidFill>
                <a:srgbClr val="0000CC"/>
              </a:solidFill>
              <a:latin typeface="Arial Unicode MS" pitchFamily="34" charset="-128"/>
              <a:ea typeface="Arial Unicode MS" pitchFamily="34" charset="-128"/>
              <a:cs typeface="Arial Unicode MS" pitchFamily="34" charset="-128"/>
            </a:endParaRPr>
          </a:p>
        </p:txBody>
      </p:sp>
      <p:pic>
        <p:nvPicPr>
          <p:cNvPr id="18" name="Picture 16" descr="C:\Documents and Settings\Administrator\Desktop\download.jpg"/>
          <p:cNvPicPr>
            <a:picLocks noChangeAspect="1" noChangeArrowheads="1"/>
          </p:cNvPicPr>
          <p:nvPr/>
        </p:nvPicPr>
        <p:blipFill>
          <a:blip r:embed="rId2"/>
          <a:srcRect/>
          <a:stretch>
            <a:fillRect/>
          </a:stretch>
        </p:blipFill>
        <p:spPr bwMode="auto">
          <a:xfrm>
            <a:off x="7391400" y="5105400"/>
            <a:ext cx="1447800" cy="1752600"/>
          </a:xfrm>
          <a:prstGeom prst="rect">
            <a:avLst/>
          </a:prstGeom>
          <a:noFill/>
          <a:ln w="9525">
            <a:solidFill>
              <a:srgbClr val="FF0000"/>
            </a:solidFill>
            <a:miter lim="800000"/>
            <a:headEnd/>
            <a:tailEnd/>
          </a:ln>
        </p:spPr>
      </p:pic>
      <p:sp>
        <p:nvSpPr>
          <p:cNvPr id="20" name="TextBox 19"/>
          <p:cNvSpPr txBox="1"/>
          <p:nvPr/>
        </p:nvSpPr>
        <p:spPr>
          <a:xfrm>
            <a:off x="5943600" y="0"/>
            <a:ext cx="2971800" cy="5139869"/>
          </a:xfrm>
          <a:prstGeom prst="rect">
            <a:avLst/>
          </a:prstGeom>
          <a:solidFill>
            <a:srgbClr val="FFFFCC"/>
          </a:solidFill>
          <a:ln>
            <a:solidFill>
              <a:srgbClr val="0000CC"/>
            </a:solidFill>
          </a:ln>
        </p:spPr>
        <p:txBody>
          <a:bodyPr wrap="square" rtlCol="0">
            <a:spAutoFit/>
          </a:bodyPr>
          <a:lstStyle/>
          <a:p>
            <a:r>
              <a:rPr lang="hi-IN" sz="2200" dirty="0" smtClean="0">
                <a:solidFill>
                  <a:srgbClr val="C00000"/>
                </a:solidFill>
                <a:latin typeface="Arial Unicode MS" pitchFamily="34" charset="-128"/>
                <a:ea typeface="Arial Unicode MS" pitchFamily="34" charset="-128"/>
                <a:cs typeface="Arial Unicode MS" pitchFamily="34" charset="-128"/>
              </a:rPr>
              <a:t>प्रकृति की रचना में प्रत्येक पुरुष के भीतर स्त्री और प्रत्येक स्त्री के भीतर पुरुष की सत्ता है। ऋग्वेद में इस तथ्य की स्पष्ट स्वीकृति पाई जाती है, जैसा अस्यवामीय सूक्त में कहा है—जिन्हें पुरुष कहते हैं वे वस्तुत: स्त्री हैं; जिसके आँख हैं वह इस रहस्य को देखता है; अंधा इसे नहीं समझता। (</a:t>
            </a:r>
            <a:r>
              <a:rPr lang="hi-IN" sz="2200" i="1" dirty="0" smtClean="0">
                <a:solidFill>
                  <a:srgbClr val="C00000"/>
                </a:solidFill>
                <a:latin typeface="Arial Unicode MS" pitchFamily="34" charset="-128"/>
                <a:ea typeface="Arial Unicode MS" pitchFamily="34" charset="-128"/>
                <a:cs typeface="Arial Unicode MS" pitchFamily="34" charset="-128"/>
              </a:rPr>
              <a:t>स्त्रिय: सतीस्तां उ मे पुंस आहु: पश्यदक्षण्वान्न बिचेतदन्ध:।</a:t>
            </a:r>
            <a:r>
              <a:rPr lang="hi-IN" sz="2000" dirty="0" smtClean="0">
                <a:solidFill>
                  <a:srgbClr val="C00000"/>
                </a:solidFill>
                <a:latin typeface="Arial Unicode MS" pitchFamily="34" charset="-128"/>
                <a:ea typeface="Arial Unicode MS" pitchFamily="34" charset="-128"/>
                <a:cs typeface="Arial Unicode MS" pitchFamily="34" charset="-128"/>
              </a:rPr>
              <a:t> - </a:t>
            </a:r>
            <a:r>
              <a:rPr lang="hi-IN" sz="2000" dirty="0" smtClean="0">
                <a:solidFill>
                  <a:srgbClr val="C00000"/>
                </a:solidFill>
                <a:latin typeface="Arial Unicode MS" pitchFamily="34" charset="-128"/>
                <a:ea typeface="Arial Unicode MS" pitchFamily="34" charset="-128"/>
                <a:cs typeface="Arial Unicode MS" pitchFamily="34" charset="-128"/>
                <a:hlinkClick r:id="rId3" tooltip="ऋग्वेद"/>
              </a:rPr>
              <a:t>ऋग्वेद</a:t>
            </a:r>
            <a:r>
              <a:rPr lang="hi-IN" sz="2000" dirty="0" smtClean="0">
                <a:solidFill>
                  <a:srgbClr val="C00000"/>
                </a:solidFill>
                <a:latin typeface="Arial Unicode MS" pitchFamily="34" charset="-128"/>
                <a:ea typeface="Arial Unicode MS" pitchFamily="34" charset="-128"/>
                <a:cs typeface="Arial Unicode MS" pitchFamily="34" charset="-128"/>
              </a:rPr>
              <a:t>, ३। १६४। १६)।</a:t>
            </a:r>
            <a:endParaRPr lang="en-US" sz="20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7" name="Text Box 11"/>
          <p:cNvSpPr txBox="1">
            <a:spLocks noChangeArrowheads="1"/>
          </p:cNvSpPr>
          <p:nvPr/>
        </p:nvSpPr>
        <p:spPr bwMode="auto">
          <a:xfrm rot="2661693">
            <a:off x="295141" y="5931481"/>
            <a:ext cx="990600" cy="376238"/>
          </a:xfrm>
          <a:prstGeom prst="rect">
            <a:avLst/>
          </a:prstGeom>
          <a:noFill/>
          <a:ln w="9525">
            <a:solidFill>
              <a:srgbClr val="FF0000"/>
            </a:solidFill>
            <a:miter lim="800000"/>
            <a:headEnd/>
            <a:tailEnd/>
          </a:ln>
        </p:spPr>
        <p:txBody>
          <a:bodyPr>
            <a:spAutoFit/>
          </a:bodyPr>
          <a:lstStyle/>
          <a:p>
            <a:pPr algn="ctr">
              <a:spcBef>
                <a:spcPct val="50000"/>
              </a:spcBef>
            </a:pPr>
            <a:r>
              <a:rPr lang="en-US" b="1" dirty="0">
                <a:solidFill>
                  <a:srgbClr val="FF0000"/>
                </a:solidFill>
                <a:latin typeface="Comic Sans MS" pitchFamily="66" charset="0"/>
              </a:rPr>
              <a:t>LIFE</a:t>
            </a:r>
          </a:p>
        </p:txBody>
      </p:sp>
      <p:sp>
        <p:nvSpPr>
          <p:cNvPr id="12299" name="Text Box 13"/>
          <p:cNvSpPr txBox="1">
            <a:spLocks noChangeArrowheads="1"/>
          </p:cNvSpPr>
          <p:nvPr/>
        </p:nvSpPr>
        <p:spPr bwMode="auto">
          <a:xfrm rot="19189459">
            <a:off x="737363" y="5206126"/>
            <a:ext cx="1864714" cy="369332"/>
          </a:xfrm>
          <a:prstGeom prst="rect">
            <a:avLst/>
          </a:prstGeom>
          <a:noFill/>
          <a:ln w="9525">
            <a:solidFill>
              <a:srgbClr val="FF0000"/>
            </a:solidFill>
            <a:miter lim="800000"/>
            <a:headEnd/>
            <a:tailEnd/>
          </a:ln>
        </p:spPr>
        <p:txBody>
          <a:bodyPr wrap="square">
            <a:spAutoFit/>
          </a:bodyPr>
          <a:lstStyle/>
          <a:p>
            <a:pPr>
              <a:spcBef>
                <a:spcPct val="50000"/>
              </a:spcBef>
            </a:pPr>
            <a:r>
              <a:rPr lang="en-US" b="1" dirty="0">
                <a:solidFill>
                  <a:srgbClr val="0000CC"/>
                </a:solidFill>
                <a:latin typeface="Comic Sans MS" pitchFamily="66" charset="0"/>
              </a:rPr>
              <a:t>MIND-BODY</a:t>
            </a:r>
          </a:p>
        </p:txBody>
      </p:sp>
      <p:sp>
        <p:nvSpPr>
          <p:cNvPr id="12300" name="Text Box 14"/>
          <p:cNvSpPr txBox="1">
            <a:spLocks noChangeArrowheads="1"/>
          </p:cNvSpPr>
          <p:nvPr/>
        </p:nvSpPr>
        <p:spPr bwMode="auto">
          <a:xfrm>
            <a:off x="228600" y="685800"/>
            <a:ext cx="381000" cy="4908550"/>
          </a:xfrm>
          <a:prstGeom prst="rect">
            <a:avLst/>
          </a:prstGeom>
          <a:solidFill>
            <a:srgbClr val="FFFF99"/>
          </a:solidFill>
          <a:ln w="9525">
            <a:solidFill>
              <a:srgbClr val="0000CC"/>
            </a:solidFill>
            <a:miter lim="800000"/>
            <a:headEnd/>
            <a:tailEnd/>
          </a:ln>
        </p:spPr>
        <p:txBody>
          <a:bodyPr>
            <a:spAutoFit/>
          </a:bodyPr>
          <a:lstStyle/>
          <a:p>
            <a:pPr>
              <a:spcBef>
                <a:spcPct val="50000"/>
              </a:spcBef>
            </a:pPr>
            <a:r>
              <a:rPr lang="en-US" dirty="0"/>
              <a:t>ESSENCE</a:t>
            </a:r>
          </a:p>
          <a:p>
            <a:pPr>
              <a:spcBef>
                <a:spcPct val="50000"/>
              </a:spcBef>
            </a:pPr>
            <a:r>
              <a:rPr lang="en-US" dirty="0" smtClean="0"/>
              <a:t>CONSC</a:t>
            </a:r>
          </a:p>
          <a:p>
            <a:pPr>
              <a:spcBef>
                <a:spcPct val="50000"/>
              </a:spcBef>
            </a:pPr>
            <a:r>
              <a:rPr lang="en-US" dirty="0" smtClean="0"/>
              <a:t>IOUS</a:t>
            </a:r>
            <a:r>
              <a:rPr lang="en-US" dirty="0"/>
              <a:t>.</a:t>
            </a:r>
          </a:p>
        </p:txBody>
      </p:sp>
      <p:sp>
        <p:nvSpPr>
          <p:cNvPr id="12301" name="Text Box 15"/>
          <p:cNvSpPr txBox="1">
            <a:spLocks noChangeArrowheads="1"/>
          </p:cNvSpPr>
          <p:nvPr/>
        </p:nvSpPr>
        <p:spPr bwMode="auto">
          <a:xfrm>
            <a:off x="1295400" y="6248400"/>
            <a:ext cx="4114800" cy="376238"/>
          </a:xfrm>
          <a:prstGeom prst="rect">
            <a:avLst/>
          </a:prstGeom>
          <a:solidFill>
            <a:srgbClr val="FFFF99"/>
          </a:solidFill>
          <a:ln w="9525">
            <a:solidFill>
              <a:srgbClr val="0000CC"/>
            </a:solidFill>
            <a:miter lim="800000"/>
            <a:headEnd/>
            <a:tailEnd/>
          </a:ln>
        </p:spPr>
        <p:txBody>
          <a:bodyPr>
            <a:spAutoFit/>
          </a:bodyPr>
          <a:lstStyle/>
          <a:p>
            <a:pPr>
              <a:spcBef>
                <a:spcPct val="50000"/>
              </a:spcBef>
            </a:pPr>
            <a:r>
              <a:rPr lang="en-US" dirty="0"/>
              <a:t>     PANCH MAHABHUT  (FORM)</a:t>
            </a:r>
          </a:p>
        </p:txBody>
      </p:sp>
      <p:sp>
        <p:nvSpPr>
          <p:cNvPr id="12303" name="Text Box 17"/>
          <p:cNvSpPr txBox="1">
            <a:spLocks noChangeArrowheads="1"/>
          </p:cNvSpPr>
          <p:nvPr/>
        </p:nvSpPr>
        <p:spPr bwMode="auto">
          <a:xfrm>
            <a:off x="3505200" y="4572000"/>
            <a:ext cx="2743200" cy="366713"/>
          </a:xfrm>
          <a:prstGeom prst="rect">
            <a:avLst/>
          </a:prstGeom>
          <a:noFill/>
          <a:ln w="9525">
            <a:noFill/>
            <a:miter lim="800000"/>
            <a:headEnd/>
            <a:tailEnd/>
          </a:ln>
        </p:spPr>
        <p:txBody>
          <a:bodyPr>
            <a:spAutoFit/>
          </a:bodyPr>
          <a:lstStyle/>
          <a:p>
            <a:pPr>
              <a:spcBef>
                <a:spcPct val="50000"/>
              </a:spcBef>
            </a:pPr>
            <a:endParaRPr lang="en-US"/>
          </a:p>
        </p:txBody>
      </p:sp>
      <p:sp>
        <p:nvSpPr>
          <p:cNvPr id="12304" name="Text Box 18"/>
          <p:cNvSpPr txBox="1">
            <a:spLocks noChangeArrowheads="1"/>
          </p:cNvSpPr>
          <p:nvPr/>
        </p:nvSpPr>
        <p:spPr bwMode="auto">
          <a:xfrm>
            <a:off x="1676400" y="5715000"/>
            <a:ext cx="4191000" cy="381000"/>
          </a:xfrm>
          <a:prstGeom prst="rect">
            <a:avLst/>
          </a:prstGeom>
          <a:noFill/>
          <a:ln w="9525">
            <a:solidFill>
              <a:srgbClr val="FF0000"/>
            </a:solidFill>
            <a:miter lim="800000"/>
            <a:headEnd/>
            <a:tailEnd/>
          </a:ln>
        </p:spPr>
        <p:txBody>
          <a:bodyPr wrap="square">
            <a:spAutoFit/>
          </a:bodyPr>
          <a:lstStyle/>
          <a:p>
            <a:pPr>
              <a:spcBef>
                <a:spcPct val="50000"/>
              </a:spcBef>
            </a:pPr>
            <a:r>
              <a:rPr lang="en-US" dirty="0" smtClean="0"/>
              <a:t>ANIMAL </a:t>
            </a:r>
            <a:r>
              <a:rPr lang="en-US" dirty="0"/>
              <a:t>( MONKEY)  </a:t>
            </a:r>
            <a:r>
              <a:rPr lang="en-US" dirty="0" smtClean="0"/>
              <a:t>COMPULSIVE CHOICE</a:t>
            </a:r>
            <a:endParaRPr lang="en-US" dirty="0"/>
          </a:p>
        </p:txBody>
      </p:sp>
      <p:sp>
        <p:nvSpPr>
          <p:cNvPr id="12305" name="Text Box 19"/>
          <p:cNvSpPr txBox="1">
            <a:spLocks noChangeArrowheads="1"/>
          </p:cNvSpPr>
          <p:nvPr/>
        </p:nvSpPr>
        <p:spPr bwMode="auto">
          <a:xfrm>
            <a:off x="990600" y="609600"/>
            <a:ext cx="381000" cy="4832092"/>
          </a:xfrm>
          <a:prstGeom prst="rect">
            <a:avLst/>
          </a:prstGeom>
          <a:noFill/>
          <a:ln w="9525">
            <a:solidFill>
              <a:srgbClr val="FF0000"/>
            </a:solidFill>
            <a:miter lim="800000"/>
            <a:headEnd/>
            <a:tailEnd/>
          </a:ln>
        </p:spPr>
        <p:txBody>
          <a:bodyPr>
            <a:spAutoFit/>
          </a:bodyPr>
          <a:lstStyle/>
          <a:p>
            <a:pPr>
              <a:spcBef>
                <a:spcPts val="600"/>
              </a:spcBef>
            </a:pPr>
            <a:r>
              <a:rPr lang="en-US" dirty="0" smtClean="0"/>
              <a:t>CONSC</a:t>
            </a:r>
          </a:p>
          <a:p>
            <a:pPr>
              <a:spcBef>
                <a:spcPts val="600"/>
              </a:spcBef>
            </a:pPr>
            <a:r>
              <a:rPr lang="en-US" dirty="0" smtClean="0"/>
              <a:t>IOUS</a:t>
            </a:r>
          </a:p>
          <a:p>
            <a:pPr>
              <a:spcBef>
                <a:spcPts val="600"/>
              </a:spcBef>
            </a:pPr>
            <a:r>
              <a:rPr lang="en-US" dirty="0" smtClean="0"/>
              <a:t>  CHOI</a:t>
            </a:r>
          </a:p>
          <a:p>
            <a:pPr>
              <a:spcBef>
                <a:spcPts val="600"/>
              </a:spcBef>
            </a:pPr>
            <a:r>
              <a:rPr lang="en-US" dirty="0" smtClean="0"/>
              <a:t>C</a:t>
            </a:r>
          </a:p>
          <a:p>
            <a:pPr>
              <a:spcBef>
                <a:spcPts val="600"/>
              </a:spcBef>
            </a:pPr>
            <a:r>
              <a:rPr lang="en-US" dirty="0" smtClean="0"/>
              <a:t>E</a:t>
            </a:r>
          </a:p>
        </p:txBody>
      </p:sp>
      <p:sp>
        <p:nvSpPr>
          <p:cNvPr id="12313" name="Text Box 27"/>
          <p:cNvSpPr txBox="1">
            <a:spLocks noChangeArrowheads="1"/>
          </p:cNvSpPr>
          <p:nvPr/>
        </p:nvSpPr>
        <p:spPr bwMode="auto">
          <a:xfrm rot="2140151">
            <a:off x="2185469" y="4261872"/>
            <a:ext cx="1407347" cy="369332"/>
          </a:xfrm>
          <a:prstGeom prst="rect">
            <a:avLst/>
          </a:prstGeom>
          <a:noFill/>
          <a:ln w="9525">
            <a:solidFill>
              <a:srgbClr val="FF0000"/>
            </a:solidFill>
            <a:miter lim="800000"/>
            <a:headEnd/>
            <a:tailEnd/>
          </a:ln>
        </p:spPr>
        <p:txBody>
          <a:bodyPr wrap="square">
            <a:spAutoFit/>
          </a:bodyPr>
          <a:lstStyle/>
          <a:p>
            <a:pPr algn="ctr">
              <a:spcBef>
                <a:spcPct val="50000"/>
              </a:spcBef>
            </a:pPr>
            <a:r>
              <a:rPr lang="en-US" b="1" dirty="0" smtClean="0">
                <a:solidFill>
                  <a:srgbClr val="0000CC"/>
                </a:solidFill>
                <a:latin typeface="Comic Sans MS" pitchFamily="66" charset="0"/>
              </a:rPr>
              <a:t>KAAMA</a:t>
            </a:r>
            <a:endParaRPr lang="en-US" b="1" dirty="0">
              <a:solidFill>
                <a:srgbClr val="0000CC"/>
              </a:solidFill>
              <a:latin typeface="Comic Sans MS" pitchFamily="66" charset="0"/>
            </a:endParaRPr>
          </a:p>
        </p:txBody>
      </p:sp>
      <p:sp>
        <p:nvSpPr>
          <p:cNvPr id="12314" name="Text Box 29"/>
          <p:cNvSpPr txBox="1">
            <a:spLocks noChangeArrowheads="1"/>
          </p:cNvSpPr>
          <p:nvPr/>
        </p:nvSpPr>
        <p:spPr bwMode="auto">
          <a:xfrm>
            <a:off x="1524000" y="685800"/>
            <a:ext cx="457200" cy="4524315"/>
          </a:xfrm>
          <a:prstGeom prst="rect">
            <a:avLst/>
          </a:prstGeom>
          <a:noFill/>
          <a:ln w="9525">
            <a:solidFill>
              <a:srgbClr val="0000CC"/>
            </a:solidFill>
            <a:miter lim="800000"/>
            <a:headEnd/>
            <a:tailEnd/>
          </a:ln>
        </p:spPr>
        <p:txBody>
          <a:bodyPr wrap="square">
            <a:spAutoFit/>
          </a:bodyPr>
          <a:lstStyle/>
          <a:p>
            <a:pPr>
              <a:spcBef>
                <a:spcPct val="50000"/>
              </a:spcBef>
            </a:pPr>
            <a:r>
              <a:rPr lang="en-US" dirty="0" smtClean="0"/>
              <a:t>A</a:t>
            </a:r>
          </a:p>
          <a:p>
            <a:pPr>
              <a:spcBef>
                <a:spcPct val="50000"/>
              </a:spcBef>
            </a:pPr>
            <a:r>
              <a:rPr lang="en-US" dirty="0" smtClean="0"/>
              <a:t>E</a:t>
            </a:r>
          </a:p>
          <a:p>
            <a:pPr>
              <a:spcBef>
                <a:spcPct val="50000"/>
              </a:spcBef>
            </a:pPr>
            <a:r>
              <a:rPr lang="en-US" dirty="0" smtClean="0"/>
              <a:t>S</a:t>
            </a:r>
          </a:p>
          <a:p>
            <a:pPr>
              <a:spcBef>
                <a:spcPct val="50000"/>
              </a:spcBef>
            </a:pPr>
            <a:r>
              <a:rPr lang="en-US" dirty="0" smtClean="0"/>
              <a:t>T</a:t>
            </a:r>
          </a:p>
          <a:p>
            <a:pPr>
              <a:spcBef>
                <a:spcPct val="50000"/>
              </a:spcBef>
            </a:pPr>
            <a:r>
              <a:rPr lang="en-US" dirty="0" smtClean="0"/>
              <a:t>H</a:t>
            </a:r>
          </a:p>
          <a:p>
            <a:pPr>
              <a:spcBef>
                <a:spcPct val="50000"/>
              </a:spcBef>
            </a:pPr>
            <a:r>
              <a:rPr lang="en-US" dirty="0" smtClean="0"/>
              <a:t>E</a:t>
            </a:r>
            <a:endParaRPr lang="en-US" dirty="0" smtClean="0"/>
          </a:p>
          <a:p>
            <a:pPr>
              <a:spcBef>
                <a:spcPct val="50000"/>
              </a:spcBef>
            </a:pPr>
            <a:r>
              <a:rPr lang="en-US" dirty="0" smtClean="0"/>
              <a:t>C</a:t>
            </a:r>
          </a:p>
          <a:p>
            <a:pPr>
              <a:spcBef>
                <a:spcPct val="50000"/>
              </a:spcBef>
            </a:pPr>
            <a:r>
              <a:rPr lang="en-US" dirty="0" smtClean="0"/>
              <a:t>T</a:t>
            </a:r>
          </a:p>
          <a:p>
            <a:pPr>
              <a:spcBef>
                <a:spcPct val="50000"/>
              </a:spcBef>
            </a:pPr>
            <a:r>
              <a:rPr lang="en-US" dirty="0" smtClean="0"/>
              <a:t>I</a:t>
            </a:r>
          </a:p>
          <a:p>
            <a:pPr>
              <a:spcBef>
                <a:spcPct val="50000"/>
              </a:spcBef>
            </a:pPr>
            <a:r>
              <a:rPr lang="en-US" dirty="0" smtClean="0"/>
              <a:t>C</a:t>
            </a:r>
          </a:p>
          <a:p>
            <a:pPr>
              <a:spcBef>
                <a:spcPct val="50000"/>
              </a:spcBef>
            </a:pPr>
            <a:r>
              <a:rPr lang="en-US" dirty="0" smtClean="0"/>
              <a:t>S</a:t>
            </a:r>
            <a:endParaRPr lang="en-US" dirty="0"/>
          </a:p>
        </p:txBody>
      </p:sp>
      <p:sp>
        <p:nvSpPr>
          <p:cNvPr id="12315" name="Text Box 30"/>
          <p:cNvSpPr txBox="1">
            <a:spLocks noChangeArrowheads="1"/>
          </p:cNvSpPr>
          <p:nvPr/>
        </p:nvSpPr>
        <p:spPr bwMode="auto">
          <a:xfrm>
            <a:off x="2286000" y="5181600"/>
            <a:ext cx="3048000" cy="381000"/>
          </a:xfrm>
          <a:prstGeom prst="rect">
            <a:avLst/>
          </a:prstGeom>
          <a:noFill/>
          <a:ln w="9525">
            <a:solidFill>
              <a:srgbClr val="0000CC"/>
            </a:solidFill>
            <a:miter lim="800000"/>
            <a:headEnd/>
            <a:tailEnd/>
          </a:ln>
        </p:spPr>
        <p:txBody>
          <a:bodyPr wrap="square">
            <a:spAutoFit/>
          </a:bodyPr>
          <a:lstStyle/>
          <a:p>
            <a:pPr>
              <a:spcBef>
                <a:spcPct val="50000"/>
              </a:spcBef>
            </a:pPr>
            <a:r>
              <a:rPr lang="en-US" dirty="0"/>
              <a:t> </a:t>
            </a:r>
            <a:r>
              <a:rPr lang="en-US" dirty="0" smtClean="0"/>
              <a:t>SURVIVAL &amp; </a:t>
            </a:r>
            <a:r>
              <a:rPr lang="en-US" dirty="0" smtClean="0"/>
              <a:t>PROCREATION</a:t>
            </a:r>
            <a:endParaRPr lang="en-US" dirty="0"/>
          </a:p>
        </p:txBody>
      </p:sp>
      <p:sp>
        <p:nvSpPr>
          <p:cNvPr id="12320" name="Text Box 36"/>
          <p:cNvSpPr txBox="1">
            <a:spLocks noChangeArrowheads="1"/>
          </p:cNvSpPr>
          <p:nvPr/>
        </p:nvSpPr>
        <p:spPr bwMode="auto">
          <a:xfrm>
            <a:off x="2133600" y="1524000"/>
            <a:ext cx="381000" cy="2300288"/>
          </a:xfrm>
          <a:prstGeom prst="rect">
            <a:avLst/>
          </a:prstGeom>
          <a:noFill/>
          <a:ln w="9525">
            <a:solidFill>
              <a:srgbClr val="0000CC"/>
            </a:solidFill>
            <a:miter lim="800000"/>
            <a:headEnd/>
            <a:tailEnd/>
          </a:ln>
        </p:spPr>
        <p:txBody>
          <a:bodyPr>
            <a:spAutoFit/>
          </a:bodyPr>
          <a:lstStyle/>
          <a:p>
            <a:pPr>
              <a:spcBef>
                <a:spcPct val="50000"/>
              </a:spcBef>
            </a:pPr>
            <a:r>
              <a:rPr lang="en-US"/>
              <a:t>NO</a:t>
            </a:r>
          </a:p>
          <a:p>
            <a:pPr>
              <a:spcBef>
                <a:spcPct val="50000"/>
              </a:spcBef>
            </a:pPr>
            <a:r>
              <a:rPr lang="en-US"/>
              <a:t>MORE</a:t>
            </a:r>
          </a:p>
          <a:p>
            <a:pPr>
              <a:spcBef>
                <a:spcPct val="50000"/>
              </a:spcBef>
            </a:pPr>
            <a:endParaRPr lang="en-US"/>
          </a:p>
        </p:txBody>
      </p:sp>
      <p:sp>
        <p:nvSpPr>
          <p:cNvPr id="12321" name="Text Box 37"/>
          <p:cNvSpPr txBox="1">
            <a:spLocks noChangeArrowheads="1"/>
          </p:cNvSpPr>
          <p:nvPr/>
        </p:nvSpPr>
        <p:spPr bwMode="auto">
          <a:xfrm>
            <a:off x="3581400" y="4572000"/>
            <a:ext cx="1600200" cy="376238"/>
          </a:xfrm>
          <a:prstGeom prst="rect">
            <a:avLst/>
          </a:prstGeom>
          <a:noFill/>
          <a:ln w="9525">
            <a:solidFill>
              <a:srgbClr val="0000CC"/>
            </a:solidFill>
            <a:miter lim="800000"/>
            <a:headEnd/>
            <a:tailEnd/>
          </a:ln>
        </p:spPr>
        <p:txBody>
          <a:bodyPr>
            <a:spAutoFit/>
          </a:bodyPr>
          <a:lstStyle/>
          <a:p>
            <a:pPr>
              <a:spcBef>
                <a:spcPct val="50000"/>
              </a:spcBef>
            </a:pPr>
            <a:r>
              <a:rPr lang="en-US"/>
              <a:t>THIS MUCH</a:t>
            </a:r>
          </a:p>
        </p:txBody>
      </p:sp>
      <p:sp>
        <p:nvSpPr>
          <p:cNvPr id="12322" name="Oval 38"/>
          <p:cNvSpPr>
            <a:spLocks noChangeArrowheads="1"/>
          </p:cNvSpPr>
          <p:nvPr/>
        </p:nvSpPr>
        <p:spPr bwMode="auto">
          <a:xfrm>
            <a:off x="2590800" y="2362200"/>
            <a:ext cx="2514600" cy="1752600"/>
          </a:xfrm>
          <a:prstGeom prst="ellipse">
            <a:avLst/>
          </a:prstGeom>
          <a:solidFill>
            <a:srgbClr val="FFFF99"/>
          </a:solidFill>
          <a:ln w="9525">
            <a:solidFill>
              <a:srgbClr val="FF0000"/>
            </a:solidFill>
            <a:round/>
            <a:headEnd/>
            <a:tailEnd/>
          </a:ln>
        </p:spPr>
        <p:txBody>
          <a:bodyPr wrap="none" anchor="ctr"/>
          <a:lstStyle/>
          <a:p>
            <a:pPr algn="ctr"/>
            <a:r>
              <a:rPr lang="en-US" sz="2400" b="1" dirty="0" smtClean="0">
                <a:solidFill>
                  <a:srgbClr val="0000CC"/>
                </a:solidFill>
                <a:latin typeface="Comic Sans MS" pitchFamily="66" charset="0"/>
              </a:rPr>
              <a:t>KAAMA </a:t>
            </a:r>
            <a:endParaRPr lang="en-US" sz="2400" b="1" dirty="0">
              <a:solidFill>
                <a:srgbClr val="0000CC"/>
              </a:solidFill>
              <a:latin typeface="Comic Sans MS" pitchFamily="66" charset="0"/>
            </a:endParaRPr>
          </a:p>
          <a:p>
            <a:pPr algn="ctr"/>
            <a:r>
              <a:rPr lang="en-US" sz="2400" b="1" dirty="0">
                <a:solidFill>
                  <a:srgbClr val="0000CC"/>
                </a:solidFill>
                <a:latin typeface="Comic Sans MS" pitchFamily="66" charset="0"/>
              </a:rPr>
              <a:t>=</a:t>
            </a:r>
          </a:p>
          <a:p>
            <a:pPr algn="ctr"/>
            <a:r>
              <a:rPr lang="en-US" sz="2400" b="1" dirty="0">
                <a:solidFill>
                  <a:srgbClr val="0000CC"/>
                </a:solidFill>
                <a:latin typeface="Comic Sans MS" pitchFamily="66" charset="0"/>
              </a:rPr>
              <a:t>WELL-BEING</a:t>
            </a:r>
          </a:p>
        </p:txBody>
      </p:sp>
      <p:sp>
        <p:nvSpPr>
          <p:cNvPr id="54" name="Text Box 15"/>
          <p:cNvSpPr txBox="1">
            <a:spLocks noChangeArrowheads="1"/>
          </p:cNvSpPr>
          <p:nvPr/>
        </p:nvSpPr>
        <p:spPr bwMode="auto">
          <a:xfrm>
            <a:off x="228600" y="152400"/>
            <a:ext cx="8915400" cy="400110"/>
          </a:xfrm>
          <a:prstGeom prst="rect">
            <a:avLst/>
          </a:prstGeom>
          <a:solidFill>
            <a:srgbClr val="FFFF99"/>
          </a:solidFill>
          <a:ln w="9525">
            <a:solidFill>
              <a:srgbClr val="0000CC"/>
            </a:solidFill>
            <a:miter lim="800000"/>
            <a:headEnd/>
            <a:tailEnd/>
          </a:ln>
        </p:spPr>
        <p:txBody>
          <a:bodyPr wrap="square">
            <a:spAutoFit/>
          </a:bodyPr>
          <a:lstStyle/>
          <a:p>
            <a:pPr>
              <a:spcBef>
                <a:spcPct val="50000"/>
              </a:spcBef>
            </a:pPr>
            <a:r>
              <a:rPr lang="en-US" dirty="0"/>
              <a:t>    </a:t>
            </a:r>
            <a:r>
              <a:rPr lang="hi-IN" sz="2000" dirty="0" smtClean="0">
                <a:latin typeface="Arial Unicode MS" pitchFamily="34" charset="-128"/>
                <a:ea typeface="Arial Unicode MS" pitchFamily="34" charset="-128"/>
                <a:cs typeface="Arial Unicode MS" pitchFamily="34" charset="-128"/>
              </a:rPr>
              <a:t>तस्मात् कामो विशिष्यते । </a:t>
            </a:r>
            <a:r>
              <a:rPr lang="hi-IN" sz="2000" dirty="0" smtClean="0">
                <a:latin typeface="Arial Unicode MS" pitchFamily="34" charset="-128"/>
                <a:ea typeface="Arial Unicode MS" pitchFamily="34" charset="-128"/>
                <a:cs typeface="Arial Unicode MS" pitchFamily="34" charset="-128"/>
              </a:rPr>
              <a:t>महाभारत, </a:t>
            </a:r>
            <a:r>
              <a:rPr lang="hi-IN" sz="2000" dirty="0" smtClean="0">
                <a:latin typeface="Arial Unicode MS" pitchFamily="34" charset="-128"/>
                <a:ea typeface="Arial Unicode MS" pitchFamily="34" charset="-128"/>
                <a:cs typeface="Arial Unicode MS" pitchFamily="34" charset="-128"/>
              </a:rPr>
              <a:t>शान्तिपर्व, आपद्धर्मपर्व, १६७ अध्याय, श्लोक २९-३९</a:t>
            </a:r>
            <a:r>
              <a:rPr lang="en-US" sz="2000" dirty="0" smtClean="0">
                <a:latin typeface="Arial Unicode MS" pitchFamily="34" charset="-128"/>
                <a:ea typeface="Arial Unicode MS" pitchFamily="34" charset="-128"/>
                <a:cs typeface="Arial Unicode MS" pitchFamily="34" charset="-128"/>
              </a:rPr>
              <a:t> </a:t>
            </a:r>
            <a:endParaRPr lang="en-US" dirty="0">
              <a:latin typeface="Arial Unicode MS" pitchFamily="34" charset="-128"/>
              <a:ea typeface="Arial Unicode MS" pitchFamily="34" charset="-128"/>
              <a:cs typeface="Arial Unicode MS" pitchFamily="34" charset="-128"/>
            </a:endParaRPr>
          </a:p>
        </p:txBody>
      </p:sp>
      <p:pic>
        <p:nvPicPr>
          <p:cNvPr id="3074" name="Picture 2" descr="Image result for à¤à¤°à¥à¤§à¤¨à¤¾à¤°à¥à¤¶à¥à¤µà¤°"/>
          <p:cNvPicPr>
            <a:picLocks noChangeAspect="1" noChangeArrowheads="1"/>
          </p:cNvPicPr>
          <p:nvPr/>
        </p:nvPicPr>
        <p:blipFill>
          <a:blip r:embed="rId3"/>
          <a:srcRect/>
          <a:stretch>
            <a:fillRect/>
          </a:stretch>
        </p:blipFill>
        <p:spPr bwMode="auto">
          <a:xfrm>
            <a:off x="5410200" y="762000"/>
            <a:ext cx="3733800" cy="48768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5"/>
          <p:cNvSpPr>
            <a:spLocks noChangeShapeType="1"/>
          </p:cNvSpPr>
          <p:nvPr/>
        </p:nvSpPr>
        <p:spPr bwMode="auto">
          <a:xfrm flipV="1">
            <a:off x="762000" y="381000"/>
            <a:ext cx="46038" cy="5867400"/>
          </a:xfrm>
          <a:prstGeom prst="line">
            <a:avLst/>
          </a:prstGeom>
          <a:noFill/>
          <a:ln w="9525">
            <a:solidFill>
              <a:srgbClr val="FF0000"/>
            </a:solidFill>
            <a:round/>
            <a:headEnd/>
            <a:tailEnd type="triangle" w="med" len="med"/>
          </a:ln>
        </p:spPr>
        <p:txBody>
          <a:bodyPr/>
          <a:lstStyle/>
          <a:p>
            <a:endParaRPr lang="en-US"/>
          </a:p>
        </p:txBody>
      </p:sp>
      <p:sp>
        <p:nvSpPr>
          <p:cNvPr id="13315" name="Line 6"/>
          <p:cNvSpPr>
            <a:spLocks noChangeShapeType="1"/>
          </p:cNvSpPr>
          <p:nvPr/>
        </p:nvSpPr>
        <p:spPr bwMode="auto">
          <a:xfrm>
            <a:off x="762000" y="6172200"/>
            <a:ext cx="7315200" cy="0"/>
          </a:xfrm>
          <a:prstGeom prst="line">
            <a:avLst/>
          </a:prstGeom>
          <a:noFill/>
          <a:ln w="9525">
            <a:solidFill>
              <a:srgbClr val="0000FF"/>
            </a:solidFill>
            <a:round/>
            <a:headEnd/>
            <a:tailEnd type="triangle" w="med" len="med"/>
          </a:ln>
        </p:spPr>
        <p:txBody>
          <a:bodyPr/>
          <a:lstStyle/>
          <a:p>
            <a:endParaRPr lang="en-US"/>
          </a:p>
        </p:txBody>
      </p:sp>
      <p:sp>
        <p:nvSpPr>
          <p:cNvPr id="13316" name="Text Box 7"/>
          <p:cNvSpPr txBox="1">
            <a:spLocks noChangeArrowheads="1"/>
          </p:cNvSpPr>
          <p:nvPr/>
        </p:nvSpPr>
        <p:spPr bwMode="auto">
          <a:xfrm rot="-5400000">
            <a:off x="-1298575" y="2593975"/>
            <a:ext cx="3430588" cy="528638"/>
          </a:xfrm>
          <a:prstGeom prst="rect">
            <a:avLst/>
          </a:prstGeom>
          <a:noFill/>
          <a:ln w="9525">
            <a:solidFill>
              <a:srgbClr val="0000CC"/>
            </a:solidFill>
            <a:miter lim="800000"/>
            <a:headEnd/>
            <a:tailEnd/>
          </a:ln>
        </p:spPr>
        <p:txBody>
          <a:bodyPr>
            <a:spAutoFit/>
          </a:bodyPr>
          <a:lstStyle/>
          <a:p>
            <a:pPr>
              <a:spcBef>
                <a:spcPct val="50000"/>
              </a:spcBef>
            </a:pPr>
            <a:r>
              <a:rPr lang="hi-IN" sz="2800">
                <a:solidFill>
                  <a:srgbClr val="FF0000"/>
                </a:solidFill>
                <a:latin typeface="Arial Unicode MS" pitchFamily="34" charset="-128"/>
                <a:ea typeface="Arial Unicode MS" pitchFamily="34" charset="-128"/>
                <a:cs typeface="Arial Unicode MS" pitchFamily="34" charset="-128"/>
              </a:rPr>
              <a:t>योग = अप्राप्तस्य प्रापणम्</a:t>
            </a:r>
            <a:endParaRPr lang="en-US" sz="2800">
              <a:solidFill>
                <a:srgbClr val="FF0000"/>
              </a:solidFill>
              <a:latin typeface="Arial Unicode MS" pitchFamily="34" charset="-128"/>
              <a:ea typeface="Arial Unicode MS" pitchFamily="34" charset="-128"/>
              <a:cs typeface="Arial Unicode MS" pitchFamily="34" charset="-128"/>
            </a:endParaRPr>
          </a:p>
        </p:txBody>
      </p:sp>
      <p:sp>
        <p:nvSpPr>
          <p:cNvPr id="13317" name="Text Box 8"/>
          <p:cNvSpPr txBox="1">
            <a:spLocks noChangeArrowheads="1"/>
          </p:cNvSpPr>
          <p:nvPr/>
        </p:nvSpPr>
        <p:spPr bwMode="auto">
          <a:xfrm>
            <a:off x="3429000" y="6172200"/>
            <a:ext cx="2971800" cy="528638"/>
          </a:xfrm>
          <a:prstGeom prst="rect">
            <a:avLst/>
          </a:prstGeom>
          <a:noFill/>
          <a:ln w="9525">
            <a:solidFill>
              <a:srgbClr val="FF0000"/>
            </a:solidFill>
            <a:miter lim="800000"/>
            <a:headEnd/>
            <a:tailEnd/>
          </a:ln>
        </p:spPr>
        <p:txBody>
          <a:bodyPr>
            <a:spAutoFit/>
          </a:bodyPr>
          <a:lstStyle/>
          <a:p>
            <a:pPr>
              <a:spcBef>
                <a:spcPct val="50000"/>
              </a:spcBef>
            </a:pPr>
            <a:r>
              <a:rPr lang="hi-IN" sz="2800">
                <a:solidFill>
                  <a:srgbClr val="0000FF"/>
                </a:solidFill>
                <a:latin typeface="Arial Unicode MS" pitchFamily="34" charset="-128"/>
                <a:ea typeface="Arial Unicode MS" pitchFamily="34" charset="-128"/>
                <a:cs typeface="Arial Unicode MS" pitchFamily="34" charset="-128"/>
              </a:rPr>
              <a:t>क्षेम = प्राप्तस्य रक्षणम्</a:t>
            </a:r>
            <a:endParaRPr lang="en-US" sz="2800">
              <a:solidFill>
                <a:srgbClr val="0000FF"/>
              </a:solidFill>
              <a:latin typeface="Arial Unicode MS" pitchFamily="34" charset="-128"/>
              <a:ea typeface="Arial Unicode MS" pitchFamily="34" charset="-128"/>
              <a:cs typeface="Arial Unicode MS" pitchFamily="34" charset="-128"/>
            </a:endParaRPr>
          </a:p>
        </p:txBody>
      </p:sp>
      <p:sp>
        <p:nvSpPr>
          <p:cNvPr id="13318" name="AutoShape 15"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3319" name="AutoShape 17"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3320" name="AutoShape 18" descr="Image result for mahatma gandhi quotes on freedom"/>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2" name="Text Box 16"/>
          <p:cNvSpPr txBox="1">
            <a:spLocks noChangeArrowheads="1"/>
          </p:cNvSpPr>
          <p:nvPr/>
        </p:nvSpPr>
        <p:spPr bwMode="auto">
          <a:xfrm>
            <a:off x="914400" y="914400"/>
            <a:ext cx="7924800" cy="4555093"/>
          </a:xfrm>
          <a:prstGeom prst="rect">
            <a:avLst/>
          </a:prstGeom>
          <a:solidFill>
            <a:schemeClr val="bg1"/>
          </a:solidFill>
          <a:ln w="9525">
            <a:solidFill>
              <a:srgbClr val="0000CC"/>
            </a:solidFill>
            <a:miter lim="800000"/>
            <a:headEnd/>
            <a:tailEnd/>
          </a:ln>
        </p:spPr>
        <p:txBody>
          <a:bodyPr wrap="square">
            <a:spAutoFit/>
          </a:bodyPr>
          <a:lstStyle/>
          <a:p>
            <a:pPr>
              <a:spcBef>
                <a:spcPct val="50000"/>
              </a:spcBef>
            </a:pPr>
            <a:r>
              <a:rPr lang="hi-IN" sz="2000" b="1" dirty="0" smtClean="0">
                <a:solidFill>
                  <a:srgbClr val="0000CC"/>
                </a:solidFill>
                <a:latin typeface="Arial Unicode MS" pitchFamily="34" charset="-128"/>
                <a:ea typeface="Arial Unicode MS" pitchFamily="34" charset="-128"/>
                <a:cs typeface="Arial Unicode MS" pitchFamily="34" charset="-128"/>
              </a:rPr>
              <a:t>कामसूत्रकारः कामम् एवं व्याख्याति –‘स्पर्शविशेषविषयत्वस्याभिमानिकसुखानुविध्दा फलवती अर्थप्रतीतिः प्राधान्येन कामः (का. सू. १-२-१२) इति ।</a:t>
            </a:r>
            <a:r>
              <a:rPr lang="hi-IN" sz="2000" dirty="0" smtClean="0">
                <a:latin typeface="Arial Unicode MS" pitchFamily="34" charset="-128"/>
                <a:ea typeface="Arial Unicode MS" pitchFamily="34" charset="-128"/>
                <a:cs typeface="Arial Unicode MS" pitchFamily="34" charset="-128"/>
              </a:rPr>
              <a:t> कामसूत्रकार का कथन भी यही है - </a:t>
            </a:r>
            <a:r>
              <a:rPr lang="hi-IN" sz="2000" b="1" dirty="0" smtClean="0">
                <a:latin typeface="Arial Unicode MS" pitchFamily="34" charset="-128"/>
                <a:ea typeface="Arial Unicode MS" pitchFamily="34" charset="-128"/>
                <a:cs typeface="Arial Unicode MS" pitchFamily="34" charset="-128"/>
              </a:rPr>
              <a:t>‘शरीरस्थितिहेतुत्वात् आहार सधर्माणो कि कामः। फलभूताश्च धर्मार्थयोः।</a:t>
            </a:r>
            <a:r>
              <a:rPr lang="hi-IN" sz="2000" dirty="0" smtClean="0">
                <a:latin typeface="Arial Unicode MS" pitchFamily="34" charset="-128"/>
                <a:ea typeface="Arial Unicode MS" pitchFamily="34" charset="-128"/>
                <a:cs typeface="Arial Unicode MS" pitchFamily="34" charset="-128"/>
              </a:rPr>
              <a:t> (कामसूत्र 1/2/37)’ अर्थात् शारीरिक स्थिति को व्यवस्थित बनाने में सहयोगी होने के कारण ‘काम’ भी आहार के ही समान है एवं धर्म-अर्थ फलभूत भी यही है।</a:t>
            </a:r>
          </a:p>
          <a:p>
            <a:pPr>
              <a:spcBef>
                <a:spcPct val="50000"/>
              </a:spcBef>
            </a:pPr>
            <a:r>
              <a:rPr lang="hi-IN" sz="2000" dirty="0" smtClean="0">
                <a:latin typeface="Arial Unicode MS" pitchFamily="34" charset="-128"/>
                <a:ea typeface="Arial Unicode MS" pitchFamily="34" charset="-128"/>
                <a:cs typeface="Arial Unicode MS" pitchFamily="34" charset="-128"/>
              </a:rPr>
              <a:t>अब प्रश्न यह उठता है कि प्राणिमात्र को अभिभूत करने वाला दुर्धर्ष ‘काम’ क्या है? इसके समाधान में आचार्य वात्स्यायन - '</a:t>
            </a:r>
            <a:r>
              <a:rPr lang="hi-IN" sz="2000" b="1" dirty="0" smtClean="0">
                <a:latin typeface="Arial Unicode MS" pitchFamily="34" charset="-128"/>
                <a:ea typeface="Arial Unicode MS" pitchFamily="34" charset="-128"/>
                <a:cs typeface="Arial Unicode MS" pitchFamily="34" charset="-128"/>
              </a:rPr>
              <a:t>श्रोत्रत्वक्चक्षुर्जिह्वाघ्राणानां आत्मसंयुक्तेन मनसाधिष्ठितानां स्वेषु स्वेषु विषयेष्वानुकूल्यतः प्रवृत्तिः कामः।।'</a:t>
            </a:r>
            <a:r>
              <a:rPr lang="hi-IN" sz="2000" dirty="0" smtClean="0">
                <a:latin typeface="Arial Unicode MS" pitchFamily="34" charset="-128"/>
                <a:ea typeface="Arial Unicode MS" pitchFamily="34" charset="-128"/>
                <a:cs typeface="Arial Unicode MS" pitchFamily="34" charset="-128"/>
              </a:rPr>
              <a:t> (कामसूत्र 1/2/11) कह कर पंच ज्ञानेन्द्रियों की अपने-अपने विषयों में मनसाधिष्ठित आत्मसंयुक्त प्रवृत्ति को ही ‘काम’ स्वीकार करते हैं। इस प्रकार श्रोत, त्वक्, चक्षु, जिह्वा, घ्राण रूप पंच ज्ञानेन्द्रियों के माध्यम से आत्मा को मन-बुद्धि के द्वारा रूप, रस, गन्ध, स्पर्श, शब्द रूपी सांसारिक कार्य-व्यापार रूप विषय का उपभोग करने में जिस अनुकूलता अर्थात् सुख का अनुभव होता है, वह प्रवृत्ति ही ‘काम’ है।</a:t>
            </a:r>
            <a:endParaRPr lang="en-US" sz="2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rot="2072184">
            <a:off x="12441" y="5673091"/>
            <a:ext cx="19812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श्रृंगार रस</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4" name="Text Box 8"/>
          <p:cNvSpPr txBox="1">
            <a:spLocks noChangeArrowheads="1"/>
          </p:cNvSpPr>
          <p:nvPr/>
        </p:nvSpPr>
        <p:spPr bwMode="auto">
          <a:xfrm rot="16200000">
            <a:off x="-728990" y="3853190"/>
            <a:ext cx="19812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सम्भोग श्रृंगार </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5" name="Text Box 8"/>
          <p:cNvSpPr txBox="1">
            <a:spLocks noChangeArrowheads="1"/>
          </p:cNvSpPr>
          <p:nvPr/>
        </p:nvSpPr>
        <p:spPr bwMode="auto">
          <a:xfrm>
            <a:off x="2057400" y="6096000"/>
            <a:ext cx="22860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विप्रलम्भ श्रृंगार </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6" name="Text Box 8"/>
          <p:cNvSpPr txBox="1">
            <a:spLocks noChangeArrowheads="1"/>
          </p:cNvSpPr>
          <p:nvPr/>
        </p:nvSpPr>
        <p:spPr bwMode="auto">
          <a:xfrm>
            <a:off x="2514600" y="533400"/>
            <a:ext cx="2438400" cy="5262979"/>
          </a:xfrm>
          <a:prstGeom prst="rect">
            <a:avLst/>
          </a:prstGeom>
          <a:solidFill>
            <a:srgbClr val="FFFF99"/>
          </a:solidFill>
          <a:ln w="9525">
            <a:solidFill>
              <a:srgbClr val="009900"/>
            </a:solidFill>
            <a:miter lim="800000"/>
            <a:headEnd/>
            <a:tailEnd/>
          </a:ln>
        </p:spPr>
        <p:txBody>
          <a:bodyPr wrap="square">
            <a:spAutoFit/>
          </a:bodyPr>
          <a:lstStyle/>
          <a:p>
            <a:r>
              <a:rPr lang="hi-IN" sz="2800" u="sng" dirty="0" smtClean="0">
                <a:solidFill>
                  <a:srgbClr val="FF0000"/>
                </a:solidFill>
                <a:latin typeface="Arial Unicode MS" pitchFamily="34" charset="-128"/>
                <a:ea typeface="Arial Unicode MS" pitchFamily="34" charset="-128"/>
                <a:cs typeface="Arial Unicode MS" pitchFamily="34" charset="-128"/>
              </a:rPr>
              <a:t>१० दशाएँ</a:t>
            </a:r>
          </a:p>
          <a:p>
            <a:r>
              <a:rPr lang="hi-IN" sz="2800" dirty="0" smtClean="0">
                <a:solidFill>
                  <a:srgbClr val="0000CC"/>
                </a:solidFill>
                <a:latin typeface="Arial Unicode MS" pitchFamily="34" charset="-128"/>
                <a:ea typeface="Arial Unicode MS" pitchFamily="34" charset="-128"/>
                <a:cs typeface="Arial Unicode MS" pitchFamily="34" charset="-128"/>
              </a:rPr>
              <a:t>१.अभिलाषा</a:t>
            </a:r>
          </a:p>
          <a:p>
            <a:r>
              <a:rPr lang="hi-IN" sz="2800" dirty="0" smtClean="0">
                <a:solidFill>
                  <a:srgbClr val="0000CC"/>
                </a:solidFill>
                <a:latin typeface="Arial Unicode MS" pitchFamily="34" charset="-128"/>
                <a:ea typeface="Arial Unicode MS" pitchFamily="34" charset="-128"/>
                <a:cs typeface="Arial Unicode MS" pitchFamily="34" charset="-128"/>
              </a:rPr>
              <a:t>२. चिन्ता</a:t>
            </a:r>
          </a:p>
          <a:p>
            <a:r>
              <a:rPr lang="hi-IN" sz="2800" dirty="0" smtClean="0">
                <a:solidFill>
                  <a:srgbClr val="0000CC"/>
                </a:solidFill>
                <a:latin typeface="Arial Unicode MS" pitchFamily="34" charset="-128"/>
                <a:ea typeface="Arial Unicode MS" pitchFamily="34" charset="-128"/>
                <a:cs typeface="Arial Unicode MS" pitchFamily="34" charset="-128"/>
              </a:rPr>
              <a:t>३. स्मृति</a:t>
            </a:r>
          </a:p>
          <a:p>
            <a:r>
              <a:rPr lang="hi-IN" sz="2800" dirty="0" smtClean="0">
                <a:solidFill>
                  <a:srgbClr val="0000CC"/>
                </a:solidFill>
                <a:latin typeface="Arial Unicode MS" pitchFamily="34" charset="-128"/>
                <a:ea typeface="Arial Unicode MS" pitchFamily="34" charset="-128"/>
                <a:cs typeface="Arial Unicode MS" pitchFamily="34" charset="-128"/>
              </a:rPr>
              <a:t>४. गुणकथन</a:t>
            </a:r>
          </a:p>
          <a:p>
            <a:r>
              <a:rPr lang="hi-IN" sz="2800" dirty="0" smtClean="0">
                <a:solidFill>
                  <a:srgbClr val="0000CC"/>
                </a:solidFill>
                <a:latin typeface="Arial Unicode MS" pitchFamily="34" charset="-128"/>
                <a:ea typeface="Arial Unicode MS" pitchFamily="34" charset="-128"/>
                <a:cs typeface="Arial Unicode MS" pitchFamily="34" charset="-128"/>
              </a:rPr>
              <a:t>५. उद्वेग</a:t>
            </a:r>
          </a:p>
          <a:p>
            <a:r>
              <a:rPr lang="hi-IN" sz="2800" dirty="0" smtClean="0">
                <a:solidFill>
                  <a:srgbClr val="0000CC"/>
                </a:solidFill>
                <a:latin typeface="Arial Unicode MS" pitchFamily="34" charset="-128"/>
                <a:ea typeface="Arial Unicode MS" pitchFamily="34" charset="-128"/>
                <a:cs typeface="Arial Unicode MS" pitchFamily="34" charset="-128"/>
              </a:rPr>
              <a:t>६. प्रलाप</a:t>
            </a:r>
          </a:p>
          <a:p>
            <a:r>
              <a:rPr lang="hi-IN" sz="2800" dirty="0" smtClean="0">
                <a:solidFill>
                  <a:srgbClr val="0000CC"/>
                </a:solidFill>
                <a:latin typeface="Arial Unicode MS" pitchFamily="34" charset="-128"/>
                <a:ea typeface="Arial Unicode MS" pitchFamily="34" charset="-128"/>
                <a:cs typeface="Arial Unicode MS" pitchFamily="34" charset="-128"/>
              </a:rPr>
              <a:t>७. उन्माद्</a:t>
            </a:r>
          </a:p>
          <a:p>
            <a:r>
              <a:rPr lang="hi-IN" sz="2800" dirty="0" smtClean="0">
                <a:solidFill>
                  <a:srgbClr val="0000CC"/>
                </a:solidFill>
                <a:latin typeface="Arial Unicode MS" pitchFamily="34" charset="-128"/>
                <a:ea typeface="Arial Unicode MS" pitchFamily="34" charset="-128"/>
                <a:cs typeface="Arial Unicode MS" pitchFamily="34" charset="-128"/>
              </a:rPr>
              <a:t>८. व्याधि</a:t>
            </a:r>
          </a:p>
          <a:p>
            <a:r>
              <a:rPr lang="hi-IN" sz="2800" dirty="0" smtClean="0">
                <a:solidFill>
                  <a:srgbClr val="0000CC"/>
                </a:solidFill>
                <a:latin typeface="Arial Unicode MS" pitchFamily="34" charset="-128"/>
                <a:ea typeface="Arial Unicode MS" pitchFamily="34" charset="-128"/>
                <a:cs typeface="Arial Unicode MS" pitchFamily="34" charset="-128"/>
              </a:rPr>
              <a:t>९. जड़ता</a:t>
            </a:r>
          </a:p>
          <a:p>
            <a:r>
              <a:rPr lang="hi-IN" sz="2800" dirty="0" smtClean="0">
                <a:solidFill>
                  <a:srgbClr val="0000CC"/>
                </a:solidFill>
                <a:latin typeface="Arial Unicode MS" pitchFamily="34" charset="-128"/>
                <a:ea typeface="Arial Unicode MS" pitchFamily="34" charset="-128"/>
                <a:cs typeface="Arial Unicode MS" pitchFamily="34" charset="-128"/>
              </a:rPr>
              <a:t>१० मृति (मरण) </a:t>
            </a:r>
          </a:p>
          <a:p>
            <a:r>
              <a:rPr lang="hi-IN" sz="2800" dirty="0" smtClean="0">
                <a:solidFill>
                  <a:srgbClr val="0000CC"/>
                </a:solidFill>
                <a:latin typeface="Arial Unicode MS" pitchFamily="34" charset="-128"/>
                <a:ea typeface="Arial Unicode MS" pitchFamily="34" charset="-128"/>
                <a:cs typeface="Arial Unicode MS" pitchFamily="34" charset="-128"/>
              </a:rPr>
              <a:t>(</a:t>
            </a:r>
            <a:r>
              <a:rPr lang="hi-IN" sz="2800" dirty="0" smtClean="0">
                <a:solidFill>
                  <a:srgbClr val="0000CC"/>
                </a:solidFill>
                <a:latin typeface="Arial Unicode MS" pitchFamily="34" charset="-128"/>
                <a:ea typeface="Arial Unicode MS" pitchFamily="34" charset="-128"/>
                <a:cs typeface="Arial Unicode MS" pitchFamily="34" charset="-128"/>
              </a:rPr>
              <a:t>सा०द०३-१८९</a:t>
            </a:r>
            <a:r>
              <a:rPr lang="en-US" sz="2800" dirty="0" smtClean="0">
                <a:solidFill>
                  <a:srgbClr val="0000CC"/>
                </a:solidFill>
                <a:latin typeface="Arial Unicode MS" pitchFamily="34" charset="-128"/>
                <a:ea typeface="Arial Unicode MS" pitchFamily="34" charset="-128"/>
                <a:cs typeface="Arial Unicode MS" pitchFamily="34" charset="-128"/>
              </a:rPr>
              <a:t>)</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7" name="Text Box 8"/>
          <p:cNvSpPr txBox="1">
            <a:spLocks noChangeArrowheads="1"/>
          </p:cNvSpPr>
          <p:nvPr/>
        </p:nvSpPr>
        <p:spPr bwMode="auto">
          <a:xfrm>
            <a:off x="5410200" y="4876800"/>
            <a:ext cx="27432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उदाहरण - पुण्डरीक </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8" name="Text Box 8"/>
          <p:cNvSpPr txBox="1">
            <a:spLocks noChangeArrowheads="1"/>
          </p:cNvSpPr>
          <p:nvPr/>
        </p:nvSpPr>
        <p:spPr bwMode="auto">
          <a:xfrm>
            <a:off x="5334000" y="914400"/>
            <a:ext cx="2743200" cy="523220"/>
          </a:xfrm>
          <a:prstGeom prst="rect">
            <a:avLst/>
          </a:prstGeom>
          <a:solidFill>
            <a:srgbClr val="FFFF99"/>
          </a:solidFill>
          <a:ln w="9525">
            <a:solidFill>
              <a:srgbClr val="009900"/>
            </a:solidFill>
            <a:miter lim="800000"/>
            <a:headEnd/>
            <a:tailEnd/>
          </a:ln>
        </p:spPr>
        <p:txBody>
          <a:bodyPr wrap="square">
            <a:spAutoFit/>
          </a:bodyPr>
          <a:lstStyle/>
          <a:p>
            <a:pPr>
              <a:spcBef>
                <a:spcPct val="50000"/>
              </a:spcBef>
            </a:pPr>
            <a:r>
              <a:rPr lang="hi-IN" sz="2800" dirty="0" smtClean="0">
                <a:solidFill>
                  <a:srgbClr val="0000CC"/>
                </a:solidFill>
                <a:latin typeface="Arial Unicode MS" pitchFamily="34" charset="-128"/>
                <a:ea typeface="Arial Unicode MS" pitchFamily="34" charset="-128"/>
                <a:cs typeface="Arial Unicode MS" pitchFamily="34" charset="-128"/>
              </a:rPr>
              <a:t>उदाहरण - दुष्यन्त </a:t>
            </a:r>
            <a:endParaRPr lang="en-US" sz="2400" dirty="0">
              <a:solidFill>
                <a:srgbClr val="0000CC"/>
              </a:solidFill>
              <a:latin typeface="Times New Roman" pitchFamily="18" charset="0"/>
              <a:ea typeface="Arial Unicode MS" pitchFamily="34" charset="-128"/>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763000" cy="6063198"/>
          </a:xfrm>
          <a:prstGeom prst="rect">
            <a:avLst/>
          </a:prstGeom>
          <a:solidFill>
            <a:srgbClr val="FFFFCC"/>
          </a:solidFill>
          <a:ln>
            <a:solidFill>
              <a:schemeClr val="accent1"/>
            </a:solidFill>
          </a:ln>
        </p:spPr>
        <p:txBody>
          <a:bodyPr wrap="square" rtlCol="0">
            <a:spAutoFit/>
          </a:bodyPr>
          <a:lstStyle/>
          <a:p>
            <a:r>
              <a:rPr lang="hi-IN" sz="2000" dirty="0" smtClean="0">
                <a:latin typeface="Arial Unicode MS" pitchFamily="34" charset="-128"/>
                <a:ea typeface="Arial Unicode MS" pitchFamily="34" charset="-128"/>
                <a:cs typeface="Arial Unicode MS" pitchFamily="34" charset="-128"/>
              </a:rPr>
              <a:t>"</a:t>
            </a:r>
            <a:r>
              <a:rPr lang="hi-IN" sz="2800" dirty="0" smtClean="0">
                <a:solidFill>
                  <a:srgbClr val="0000CC"/>
                </a:solidFill>
                <a:latin typeface="Arial Unicode MS" pitchFamily="34" charset="-128"/>
                <a:ea typeface="Arial Unicode MS" pitchFamily="34" charset="-128"/>
                <a:cs typeface="Arial Unicode MS" pitchFamily="34" charset="-128"/>
              </a:rPr>
              <a:t>कामसूत्र" के अनुसार 64 कलाएँ निम्नलिखित हैं :</a:t>
            </a:r>
            <a:endParaRPr lang="hi-IN" sz="2000" dirty="0" smtClean="0">
              <a:solidFill>
                <a:srgbClr val="0000CC"/>
              </a:solidFill>
              <a:latin typeface="Arial Unicode MS" pitchFamily="34" charset="-128"/>
              <a:ea typeface="Arial Unicode MS" pitchFamily="34" charset="-128"/>
              <a:cs typeface="Arial Unicode MS" pitchFamily="34" charset="-128"/>
            </a:endParaRPr>
          </a:p>
          <a:p>
            <a:endParaRPr lang="hi-IN" sz="2000" dirty="0" smtClean="0">
              <a:latin typeface="Arial Unicode MS" pitchFamily="34" charset="-128"/>
              <a:ea typeface="Arial Unicode MS" pitchFamily="34" charset="-128"/>
              <a:cs typeface="Arial Unicode MS" pitchFamily="34" charset="-128"/>
            </a:endParaRPr>
          </a:p>
          <a:p>
            <a:r>
              <a:rPr lang="hi-IN" sz="2000" dirty="0" smtClean="0">
                <a:latin typeface="Arial Unicode MS" pitchFamily="34" charset="-128"/>
                <a:ea typeface="Arial Unicode MS" pitchFamily="34" charset="-128"/>
                <a:cs typeface="Arial Unicode MS" pitchFamily="34" charset="-128"/>
              </a:rPr>
              <a:t>(1) </a:t>
            </a:r>
            <a:r>
              <a:rPr lang="hi-IN" sz="2000" dirty="0" smtClean="0">
                <a:solidFill>
                  <a:srgbClr val="FF0000"/>
                </a:solidFill>
                <a:latin typeface="Arial Unicode MS" pitchFamily="34" charset="-128"/>
                <a:ea typeface="Arial Unicode MS" pitchFamily="34" charset="-128"/>
                <a:cs typeface="Arial Unicode MS" pitchFamily="34" charset="-128"/>
              </a:rPr>
              <a:t>गायन, </a:t>
            </a:r>
            <a:r>
              <a:rPr lang="hi-IN" sz="2000" dirty="0" smtClean="0">
                <a:latin typeface="Arial Unicode MS" pitchFamily="34" charset="-128"/>
                <a:ea typeface="Arial Unicode MS" pitchFamily="34" charset="-128"/>
                <a:cs typeface="Arial Unicode MS" pitchFamily="34" charset="-128"/>
              </a:rPr>
              <a:t>(2) वादन, (3) </a:t>
            </a:r>
            <a:r>
              <a:rPr lang="hi-IN" sz="2000" dirty="0" smtClean="0">
                <a:solidFill>
                  <a:srgbClr val="FF0000"/>
                </a:solidFill>
                <a:latin typeface="Arial Unicode MS" pitchFamily="34" charset="-128"/>
                <a:ea typeface="Arial Unicode MS" pitchFamily="34" charset="-128"/>
                <a:cs typeface="Arial Unicode MS" pitchFamily="34" charset="-128"/>
              </a:rPr>
              <a:t>नर्तन, </a:t>
            </a:r>
            <a:r>
              <a:rPr lang="hi-IN" sz="2000" dirty="0" smtClean="0">
                <a:latin typeface="Arial Unicode MS" pitchFamily="34" charset="-128"/>
                <a:ea typeface="Arial Unicode MS" pitchFamily="34" charset="-128"/>
                <a:cs typeface="Arial Unicode MS" pitchFamily="34" charset="-128"/>
              </a:rPr>
              <a:t>(4) </a:t>
            </a:r>
            <a:r>
              <a:rPr lang="hi-IN" sz="2000" dirty="0" smtClean="0">
                <a:solidFill>
                  <a:srgbClr val="FF0000"/>
                </a:solidFill>
                <a:latin typeface="Arial Unicode MS" pitchFamily="34" charset="-128"/>
                <a:ea typeface="Arial Unicode MS" pitchFamily="34" charset="-128"/>
                <a:cs typeface="Arial Unicode MS" pitchFamily="34" charset="-128"/>
              </a:rPr>
              <a:t>नाट्य, </a:t>
            </a:r>
            <a:r>
              <a:rPr lang="hi-IN" sz="2000" dirty="0" smtClean="0">
                <a:latin typeface="Arial Unicode MS" pitchFamily="34" charset="-128"/>
                <a:ea typeface="Arial Unicode MS" pitchFamily="34" charset="-128"/>
                <a:cs typeface="Arial Unicode MS" pitchFamily="34" charset="-128"/>
              </a:rPr>
              <a:t>(5) </a:t>
            </a:r>
            <a:r>
              <a:rPr lang="hi-IN" sz="2000" dirty="0" smtClean="0">
                <a:solidFill>
                  <a:srgbClr val="FF0000"/>
                </a:solidFill>
                <a:latin typeface="Arial Unicode MS" pitchFamily="34" charset="-128"/>
                <a:ea typeface="Arial Unicode MS" pitchFamily="34" charset="-128"/>
                <a:cs typeface="Arial Unicode MS" pitchFamily="34" charset="-128"/>
              </a:rPr>
              <a:t>आलेख्य (चित्र लिखना), </a:t>
            </a:r>
            <a:r>
              <a:rPr lang="hi-IN" sz="2000" dirty="0" smtClean="0">
                <a:latin typeface="Arial Unicode MS" pitchFamily="34" charset="-128"/>
                <a:ea typeface="Arial Unicode MS" pitchFamily="34" charset="-128"/>
                <a:cs typeface="Arial Unicode MS" pitchFamily="34" charset="-128"/>
              </a:rPr>
              <a:t>(6) विशेषक (मुखादि पर पत्रलेखन), (7) चौक पूरना, अल्पना, (8) पुष्पशय्या बनाना, (9) </a:t>
            </a:r>
            <a:r>
              <a:rPr lang="hi-IN" sz="2000" dirty="0" smtClean="0">
                <a:solidFill>
                  <a:srgbClr val="FF0000"/>
                </a:solidFill>
                <a:latin typeface="Arial Unicode MS" pitchFamily="34" charset="-128"/>
                <a:ea typeface="Arial Unicode MS" pitchFamily="34" charset="-128"/>
                <a:cs typeface="Arial Unicode MS" pitchFamily="34" charset="-128"/>
              </a:rPr>
              <a:t>अंगरागादि लेपन,</a:t>
            </a:r>
            <a:r>
              <a:rPr lang="hi-IN" sz="2000" dirty="0" smtClean="0">
                <a:latin typeface="Arial Unicode MS" pitchFamily="34" charset="-128"/>
                <a:ea typeface="Arial Unicode MS" pitchFamily="34" charset="-128"/>
                <a:cs typeface="Arial Unicode MS" pitchFamily="34" charset="-128"/>
              </a:rPr>
              <a:t> (10) पच्चीकारी, (11) शयन रचना, (12) जलतंरग बजाना (उदक वाद्य), (13) जलक्रीडा, जलाघात, (14) </a:t>
            </a:r>
            <a:r>
              <a:rPr lang="hi-IN" sz="2000" dirty="0" smtClean="0">
                <a:solidFill>
                  <a:srgbClr val="FF0000"/>
                </a:solidFill>
                <a:latin typeface="Arial Unicode MS" pitchFamily="34" charset="-128"/>
                <a:ea typeface="Arial Unicode MS" pitchFamily="34" charset="-128"/>
                <a:cs typeface="Arial Unicode MS" pitchFamily="34" charset="-128"/>
              </a:rPr>
              <a:t>रूप बनाना (मेकअप), </a:t>
            </a:r>
            <a:r>
              <a:rPr lang="hi-IN" sz="2000" dirty="0" smtClean="0">
                <a:latin typeface="Arial Unicode MS" pitchFamily="34" charset="-128"/>
                <a:ea typeface="Arial Unicode MS" pitchFamily="34" charset="-128"/>
                <a:cs typeface="Arial Unicode MS" pitchFamily="34" charset="-128"/>
              </a:rPr>
              <a:t>(15) माला गूँथना, (16) मुकुट बनाना, (17) </a:t>
            </a:r>
            <a:r>
              <a:rPr lang="hi-IN" sz="2000" dirty="0" smtClean="0">
                <a:solidFill>
                  <a:srgbClr val="FF0000"/>
                </a:solidFill>
                <a:latin typeface="Arial Unicode MS" pitchFamily="34" charset="-128"/>
                <a:ea typeface="Arial Unicode MS" pitchFamily="34" charset="-128"/>
                <a:cs typeface="Arial Unicode MS" pitchFamily="34" charset="-128"/>
              </a:rPr>
              <a:t>वेश बदलना, </a:t>
            </a:r>
            <a:r>
              <a:rPr lang="hi-IN" sz="2000" dirty="0" smtClean="0">
                <a:latin typeface="Arial Unicode MS" pitchFamily="34" charset="-128"/>
                <a:ea typeface="Arial Unicode MS" pitchFamily="34" charset="-128"/>
                <a:cs typeface="Arial Unicode MS" pitchFamily="34" charset="-128"/>
              </a:rPr>
              <a:t>(18) कर्णाभूषण बनाना, (19) </a:t>
            </a:r>
            <a:r>
              <a:rPr lang="hi-IN" sz="2000" dirty="0" smtClean="0">
                <a:solidFill>
                  <a:srgbClr val="FF0000"/>
                </a:solidFill>
                <a:latin typeface="Arial Unicode MS" pitchFamily="34" charset="-128"/>
                <a:ea typeface="Arial Unicode MS" pitchFamily="34" charset="-128"/>
                <a:cs typeface="Arial Unicode MS" pitchFamily="34" charset="-128"/>
              </a:rPr>
              <a:t>इत्र या सुगंध द्रव बनाना, </a:t>
            </a:r>
            <a:r>
              <a:rPr lang="hi-IN" sz="2000" dirty="0" smtClean="0">
                <a:latin typeface="Arial Unicode MS" pitchFamily="34" charset="-128"/>
                <a:ea typeface="Arial Unicode MS" pitchFamily="34" charset="-128"/>
                <a:cs typeface="Arial Unicode MS" pitchFamily="34" charset="-128"/>
              </a:rPr>
              <a:t>(20) </a:t>
            </a:r>
            <a:r>
              <a:rPr lang="hi-IN" sz="2000" dirty="0" smtClean="0">
                <a:solidFill>
                  <a:srgbClr val="FF0000"/>
                </a:solidFill>
                <a:latin typeface="Arial Unicode MS" pitchFamily="34" charset="-128"/>
                <a:ea typeface="Arial Unicode MS" pitchFamily="34" charset="-128"/>
                <a:cs typeface="Arial Unicode MS" pitchFamily="34" charset="-128"/>
              </a:rPr>
              <a:t>आभूषण धारण, </a:t>
            </a:r>
            <a:r>
              <a:rPr lang="hi-IN" sz="2000" dirty="0" smtClean="0">
                <a:latin typeface="Arial Unicode MS" pitchFamily="34" charset="-128"/>
                <a:ea typeface="Arial Unicode MS" pitchFamily="34" charset="-128"/>
                <a:cs typeface="Arial Unicode MS" pitchFamily="34" charset="-128"/>
              </a:rPr>
              <a:t>(21) जादूगरी, इंद्रजाल, (22) असुंदर को सुंदर बनाना, (23) हाथ की सफाई (हस्तलाघव), (24) रसोई कार्य, पाक कला, (25) आपानक (शर्बत बनाना), (26) सूचीकर्म, सिलाई, (27) कलाबत्, (28) पहेली बुझाना, (29) अंत्याक्षरी, (30) बुझौवल, (31) पुस्तक वाचन, (32) काव्य-समस्या करना, नाटकाख्यायिका-दर्शन, (33) काव्य-समस्या-पूर्ति, (34) बेंत की बुनाई, (35) सूत बनाना, तुर्क कर्म, (36) बढ़ईगिरी, (37) वास्तुकला, (38) रत्नपरीक्षा, (39) धातुकर्म, (40) रत्नों की रंग परीक्षा, (41) आकर ज्ञान, (42) बागवानी, उपवन विनोद, (43) मेढ़ा, पक्षी आदि लड़वाना, (44) पक्षियों को बोली सिखाना, (45) मालिश करना, (46) </a:t>
            </a:r>
            <a:r>
              <a:rPr lang="hi-IN" sz="2000" dirty="0" smtClean="0">
                <a:solidFill>
                  <a:srgbClr val="FF0000"/>
                </a:solidFill>
                <a:latin typeface="Arial Unicode MS" pitchFamily="34" charset="-128"/>
                <a:ea typeface="Arial Unicode MS" pitchFamily="34" charset="-128"/>
                <a:cs typeface="Arial Unicode MS" pitchFamily="34" charset="-128"/>
              </a:rPr>
              <a:t>केश-मार्जन-कौशल,</a:t>
            </a:r>
            <a:r>
              <a:rPr lang="hi-IN" sz="2000" dirty="0" smtClean="0">
                <a:latin typeface="Arial Unicode MS" pitchFamily="34" charset="-128"/>
                <a:ea typeface="Arial Unicode MS" pitchFamily="34" charset="-128"/>
                <a:cs typeface="Arial Unicode MS" pitchFamily="34" charset="-128"/>
              </a:rPr>
              <a:t> (47) </a:t>
            </a:r>
            <a:r>
              <a:rPr lang="hi-IN" sz="2000" dirty="0" smtClean="0">
                <a:solidFill>
                  <a:srgbClr val="FF0000"/>
                </a:solidFill>
                <a:latin typeface="Arial Unicode MS" pitchFamily="34" charset="-128"/>
                <a:ea typeface="Arial Unicode MS" pitchFamily="34" charset="-128"/>
                <a:cs typeface="Arial Unicode MS" pitchFamily="34" charset="-128"/>
              </a:rPr>
              <a:t>गुप्त-भाषा-ज्ञान,</a:t>
            </a:r>
            <a:r>
              <a:rPr lang="hi-IN" sz="2000" dirty="0" smtClean="0">
                <a:latin typeface="Arial Unicode MS" pitchFamily="34" charset="-128"/>
                <a:ea typeface="Arial Unicode MS" pitchFamily="34" charset="-128"/>
                <a:cs typeface="Arial Unicode MS" pitchFamily="34" charset="-128"/>
              </a:rPr>
              <a:t> (48) विदेशी कलाओं का ज्ञान, (49) देशी भाषाओं का ज्ञान, (50) भविष्य कथन, (51) कठपुतली नर्तन, (52) कठपुतली के खेल, (53) सुनकर दोहरा देना, (54) आशुकाव्य क्रिया, (55) </a:t>
            </a:r>
            <a:r>
              <a:rPr lang="hi-IN" sz="2000" dirty="0" smtClean="0">
                <a:solidFill>
                  <a:srgbClr val="FF0000"/>
                </a:solidFill>
                <a:latin typeface="Arial Unicode MS" pitchFamily="34" charset="-128"/>
                <a:ea typeface="Arial Unicode MS" pitchFamily="34" charset="-128"/>
                <a:cs typeface="Arial Unicode MS" pitchFamily="34" charset="-128"/>
              </a:rPr>
              <a:t>भाव को उलटा कर कहना,</a:t>
            </a:r>
            <a:r>
              <a:rPr lang="hi-IN" sz="2000" dirty="0" smtClean="0">
                <a:latin typeface="Arial Unicode MS" pitchFamily="34" charset="-128"/>
                <a:ea typeface="Arial Unicode MS" pitchFamily="34" charset="-128"/>
                <a:cs typeface="Arial Unicode MS" pitchFamily="34" charset="-128"/>
              </a:rPr>
              <a:t> (56) धोखाधड़ी, छलिक योग, छलिक नृत्य, (57) अभिधान, कोशज्ञान, (58) नकाब लगाना (वस्त्रगोपन), (59) द्यूतविद्या, (60) रस्साकशी, आकर्षण क्रीड़ा, (61) बालक्रीड़ा कर्म, (62) </a:t>
            </a:r>
            <a:r>
              <a:rPr lang="hi-IN" sz="2000" dirty="0" smtClean="0">
                <a:solidFill>
                  <a:srgbClr val="FF0000"/>
                </a:solidFill>
                <a:latin typeface="Arial Unicode MS" pitchFamily="34" charset="-128"/>
                <a:ea typeface="Arial Unicode MS" pitchFamily="34" charset="-128"/>
                <a:cs typeface="Arial Unicode MS" pitchFamily="34" charset="-128"/>
              </a:rPr>
              <a:t>शिष्टाचार,</a:t>
            </a:r>
            <a:r>
              <a:rPr lang="hi-IN" sz="2000" dirty="0" smtClean="0">
                <a:latin typeface="Arial Unicode MS" pitchFamily="34" charset="-128"/>
                <a:ea typeface="Arial Unicode MS" pitchFamily="34" charset="-128"/>
                <a:cs typeface="Arial Unicode MS" pitchFamily="34" charset="-128"/>
              </a:rPr>
              <a:t> (63) मन जीतना (वशीकरण) और (64) व्यायाम।</a:t>
            </a:r>
            <a:endParaRPr lang="en-US" sz="2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610600" cy="6247864"/>
          </a:xfrm>
          <a:prstGeom prst="rect">
            <a:avLst/>
          </a:prstGeom>
          <a:solidFill>
            <a:srgbClr val="FFFFCC"/>
          </a:solidFill>
        </p:spPr>
        <p:txBody>
          <a:bodyPr wrap="square" rtlCol="0">
            <a:spAutoFit/>
          </a:bodyPr>
          <a:lstStyle/>
          <a:p>
            <a:r>
              <a:rPr lang="hi-IN" sz="2000" b="1" dirty="0" smtClean="0">
                <a:solidFill>
                  <a:srgbClr val="0000CC"/>
                </a:solidFill>
                <a:latin typeface="Arial Unicode MS" pitchFamily="34" charset="-128"/>
                <a:ea typeface="Arial Unicode MS" pitchFamily="34" charset="-128"/>
                <a:cs typeface="Arial Unicode MS" pitchFamily="34" charset="-128"/>
              </a:rPr>
              <a:t>"शुक्रनीति" के अनुसार कलाओं की संख्या असंख्य है, फिर भी समाज में अति प्रचलित 64 कलाओं का उसमें उल्लेख हुआ है। "शुक्रनीति" के अनुसार गणना इस प्रकार है :- </a:t>
            </a:r>
          </a:p>
          <a:p>
            <a:endParaRPr lang="hi-IN" sz="2000" dirty="0" smtClean="0">
              <a:latin typeface="Arial Unicode MS" pitchFamily="34" charset="-128"/>
              <a:ea typeface="Arial Unicode MS" pitchFamily="34" charset="-128"/>
              <a:cs typeface="Arial Unicode MS" pitchFamily="34" charset="-128"/>
            </a:endParaRPr>
          </a:p>
          <a:p>
            <a:r>
              <a:rPr lang="hi-IN" sz="2000" dirty="0" smtClean="0">
                <a:solidFill>
                  <a:srgbClr val="C00000"/>
                </a:solidFill>
                <a:latin typeface="Arial Unicode MS" pitchFamily="34" charset="-128"/>
                <a:ea typeface="Arial Unicode MS" pitchFamily="34" charset="-128"/>
                <a:cs typeface="Arial Unicode MS" pitchFamily="34" charset="-128"/>
              </a:rPr>
              <a:t>नर्तन (नृत्य), (2) वादन, (3) वस्त्रसज्जा, (4) रूप परिवर्तन, </a:t>
            </a:r>
            <a:r>
              <a:rPr lang="hi-IN" sz="2000" dirty="0" smtClean="0">
                <a:latin typeface="Arial Unicode MS" pitchFamily="34" charset="-128"/>
                <a:ea typeface="Arial Unicode MS" pitchFamily="34" charset="-128"/>
                <a:cs typeface="Arial Unicode MS" pitchFamily="34" charset="-128"/>
              </a:rPr>
              <a:t>(5) शैय्या सजाना, (6) द्यूत क्रीड़ा, (7) सासन रतिज्ञान, (8) मद्य बनाना और उसे सुवासित करना, (9) शल्य क्रिया, (10) पाक कार्य, (11) बागवानी, (12) पाषाणु, धातु आदि से भस्म बनाना, (13) मिठाई बनाना, (14) धात्वौषधि बनाना, (15) मिश्रित धातुओं का पृथक्करण, (16) धातु मिश्रण, (17) नमक बनाना, (18) शस्त्र संचालन, (19) कुश्ती (मल्लयुद्ध), (20) लक्ष्य वेध, (21) वाद्य संकेत द्वारा व्यूह रचना, (22) गजादि द्वारा युद्धकर्म, (23) विविध मुद्राओं द्वारा देव पूजन, (24) सारथ्य, (25) गजादि की गति शिक्षा, (26) बर्तन बनाना, (27) चित्रकला, (28) तालाब, प्रासाद आदि के लिए भूमि तैयार करना, (29) घटादि द्वारा वादन, (30) रंगसाजी, (31) भाप के प्रयोग-जलवाटवग्नि संयोगनिरोधै: क्रिया, (32) नौका, रथादि यानों का ज्ञान, (33) यज्ञ की रस्सी बाटने का ज्ञान, (34) कपड़ा बुनना, (35) रत्न परीक्षण, (36) स्वर्ण परीक्षण, (37) कृत्रिम धातु बनाना, (38) आभूषण गढ़ना, (39) कलई करना, (40) चर्मकार्य, (41) चमड़ा उतारना, (42) दूध के विभिन्न प्रयोग, (43) चोली आदि सीना, (44) तैरना, (45) बर्त्तन माँजना, (46) वस्त्र प्रक्षालन (संभवत: पालिश करना), (47) क्षौरकर्म, (48) तेल बनाना, (49) कृषिकार्य, (50) वृक्षारोहण, (51) सेवा कार्य, (52) टोकरी बनाना, (53) काँच के बर्त्तन बनाना, (54) खेत सींचना, (55) धातु के शस्त्र बनाना, (56) जीन, काठी या हौदा बनाना, (57) शिशुपालन, (58) दंडकार्य, (59) सुलेखन, (60) तांबूलरक्षण, (61) कलामर्मज्ञता, (62) नटकर्म, (63) कलाशिक्षण और (64) साधने की क्रिया।</a:t>
            </a:r>
            <a:endParaRPr lang="en-US" sz="2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p\Desktop\KAAMA PURUSHARTHA\images (3).jpg"/>
          <p:cNvPicPr>
            <a:picLocks noChangeAspect="1" noChangeArrowheads="1"/>
          </p:cNvPicPr>
          <p:nvPr/>
        </p:nvPicPr>
        <p:blipFill>
          <a:blip r:embed="rId3"/>
          <a:srcRect/>
          <a:stretch>
            <a:fillRect/>
          </a:stretch>
        </p:blipFill>
        <p:spPr bwMode="auto">
          <a:xfrm>
            <a:off x="4495800" y="0"/>
            <a:ext cx="4648200" cy="3200400"/>
          </a:xfrm>
          <a:prstGeom prst="rect">
            <a:avLst/>
          </a:prstGeom>
          <a:noFill/>
        </p:spPr>
      </p:pic>
      <p:pic>
        <p:nvPicPr>
          <p:cNvPr id="2051" name="Picture 3" descr="C:\Users\hp\Desktop\KAAMA PURUSHARTHA\download (13).jpg"/>
          <p:cNvPicPr>
            <a:picLocks noChangeAspect="1" noChangeArrowheads="1"/>
          </p:cNvPicPr>
          <p:nvPr/>
        </p:nvPicPr>
        <p:blipFill>
          <a:blip r:embed="rId4"/>
          <a:srcRect/>
          <a:stretch>
            <a:fillRect/>
          </a:stretch>
        </p:blipFill>
        <p:spPr bwMode="auto">
          <a:xfrm>
            <a:off x="0" y="3429000"/>
            <a:ext cx="4267200" cy="3429000"/>
          </a:xfrm>
          <a:prstGeom prst="rect">
            <a:avLst/>
          </a:prstGeom>
          <a:noFill/>
        </p:spPr>
      </p:pic>
      <p:pic>
        <p:nvPicPr>
          <p:cNvPr id="2052" name="Picture 4" descr="C:\Users\hp\Desktop\KAAMA PURUSHARTHA\cc8a6cad4a8e9465bdbd63ad22361c23.jpg"/>
          <p:cNvPicPr>
            <a:picLocks noChangeAspect="1" noChangeArrowheads="1"/>
          </p:cNvPicPr>
          <p:nvPr/>
        </p:nvPicPr>
        <p:blipFill>
          <a:blip r:embed="rId5"/>
          <a:srcRect/>
          <a:stretch>
            <a:fillRect/>
          </a:stretch>
        </p:blipFill>
        <p:spPr bwMode="auto">
          <a:xfrm>
            <a:off x="0" y="0"/>
            <a:ext cx="4191000" cy="3352800"/>
          </a:xfrm>
          <a:prstGeom prst="rect">
            <a:avLst/>
          </a:prstGeom>
          <a:noFill/>
        </p:spPr>
      </p:pic>
      <p:pic>
        <p:nvPicPr>
          <p:cNvPr id="2053" name="Picture 5" descr="C:\Users\hp\Desktop\KAAMA PURUSHARTHA\download (4).jpg"/>
          <p:cNvPicPr>
            <a:picLocks noChangeAspect="1" noChangeArrowheads="1"/>
          </p:cNvPicPr>
          <p:nvPr/>
        </p:nvPicPr>
        <p:blipFill>
          <a:blip r:embed="rId6"/>
          <a:srcRect/>
          <a:stretch>
            <a:fillRect/>
          </a:stretch>
        </p:blipFill>
        <p:spPr bwMode="auto">
          <a:xfrm>
            <a:off x="4724400" y="3429000"/>
            <a:ext cx="4419601" cy="3429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p\Desktop\KAAMA PURUSHARTHA\images (6).jpg"/>
          <p:cNvPicPr>
            <a:picLocks noChangeAspect="1" noChangeArrowheads="1"/>
          </p:cNvPicPr>
          <p:nvPr/>
        </p:nvPicPr>
        <p:blipFill>
          <a:blip r:embed="rId3"/>
          <a:srcRect/>
          <a:stretch>
            <a:fillRect/>
          </a:stretch>
        </p:blipFill>
        <p:spPr bwMode="auto">
          <a:xfrm>
            <a:off x="152400" y="762000"/>
            <a:ext cx="2743200" cy="5791200"/>
          </a:xfrm>
          <a:prstGeom prst="rect">
            <a:avLst/>
          </a:prstGeom>
          <a:noFill/>
        </p:spPr>
      </p:pic>
      <p:pic>
        <p:nvPicPr>
          <p:cNvPr id="4099" name="Picture 3" descr="C:\Users\hp\Desktop\KAAMA PURUSHARTHA\download (10).jpg"/>
          <p:cNvPicPr>
            <a:picLocks noChangeAspect="1" noChangeArrowheads="1"/>
          </p:cNvPicPr>
          <p:nvPr/>
        </p:nvPicPr>
        <p:blipFill>
          <a:blip r:embed="rId4"/>
          <a:srcRect/>
          <a:stretch>
            <a:fillRect/>
          </a:stretch>
        </p:blipFill>
        <p:spPr bwMode="auto">
          <a:xfrm>
            <a:off x="3200400" y="838200"/>
            <a:ext cx="3048000" cy="5638800"/>
          </a:xfrm>
          <a:prstGeom prst="rect">
            <a:avLst/>
          </a:prstGeom>
          <a:noFill/>
        </p:spPr>
      </p:pic>
      <p:pic>
        <p:nvPicPr>
          <p:cNvPr id="10242" name="Picture 2" descr="Image result for mahavir jain"/>
          <p:cNvPicPr>
            <a:picLocks noChangeAspect="1" noChangeArrowheads="1"/>
          </p:cNvPicPr>
          <p:nvPr/>
        </p:nvPicPr>
        <p:blipFill>
          <a:blip r:embed="rId5"/>
          <a:srcRect/>
          <a:stretch>
            <a:fillRect/>
          </a:stretch>
        </p:blipFill>
        <p:spPr bwMode="auto">
          <a:xfrm>
            <a:off x="6400800" y="838200"/>
            <a:ext cx="2581275" cy="5638800"/>
          </a:xfrm>
          <a:prstGeom prst="rect">
            <a:avLst/>
          </a:prstGeom>
          <a:noFill/>
        </p:spPr>
      </p:pic>
      <p:sp>
        <p:nvSpPr>
          <p:cNvPr id="6" name="TextBox 5"/>
          <p:cNvSpPr txBox="1"/>
          <p:nvPr/>
        </p:nvSpPr>
        <p:spPr>
          <a:xfrm>
            <a:off x="2590800" y="152400"/>
            <a:ext cx="4267200" cy="523220"/>
          </a:xfrm>
          <a:prstGeom prst="rect">
            <a:avLst/>
          </a:prstGeom>
          <a:solidFill>
            <a:srgbClr val="FFFFCC"/>
          </a:solidFill>
          <a:ln>
            <a:solidFill>
              <a:srgbClr val="C00000"/>
            </a:solidFill>
          </a:ln>
        </p:spPr>
        <p:txBody>
          <a:bodyPr wrap="square" rtlCol="0">
            <a:spAutoFit/>
          </a:bodyPr>
          <a:lstStyle/>
          <a:p>
            <a:r>
              <a:rPr lang="hi-IN" sz="2800" b="1" dirty="0" smtClean="0">
                <a:latin typeface="Arial Unicode MS" pitchFamily="34" charset="-128"/>
                <a:ea typeface="Arial Unicode MS" pitchFamily="34" charset="-128"/>
                <a:cs typeface="Arial Unicode MS" pitchFamily="34" charset="-128"/>
              </a:rPr>
              <a:t>जितेन्द्रिय – रास, मार (काम)</a:t>
            </a:r>
            <a:endParaRPr lang="en-US" sz="2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descr="Image result for à¤¶à¤¿à¤µ à¤à¤° à¤à¤¾à¤®à¤¦à¥à¤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5059" name="Picture 3" descr="C:\Users\hp\Desktop\KAAMA PURUSHARTHA\download.jpg"/>
          <p:cNvPicPr>
            <a:picLocks noChangeAspect="1" noChangeArrowheads="1"/>
          </p:cNvPicPr>
          <p:nvPr/>
        </p:nvPicPr>
        <p:blipFill>
          <a:blip r:embed="rId2"/>
          <a:srcRect/>
          <a:stretch>
            <a:fillRect/>
          </a:stretch>
        </p:blipFill>
        <p:spPr bwMode="auto">
          <a:xfrm>
            <a:off x="304801" y="914401"/>
            <a:ext cx="8534400" cy="5715000"/>
          </a:xfrm>
          <a:prstGeom prst="rect">
            <a:avLst/>
          </a:prstGeom>
          <a:noFill/>
        </p:spPr>
      </p:pic>
      <p:sp>
        <p:nvSpPr>
          <p:cNvPr id="4" name="TextBox 3"/>
          <p:cNvSpPr txBox="1"/>
          <p:nvPr/>
        </p:nvSpPr>
        <p:spPr>
          <a:xfrm>
            <a:off x="1371600" y="152400"/>
            <a:ext cx="6781800" cy="646331"/>
          </a:xfrm>
          <a:prstGeom prst="rect">
            <a:avLst/>
          </a:prstGeom>
          <a:solidFill>
            <a:srgbClr val="FFFFCC"/>
          </a:solidFill>
          <a:ln>
            <a:solidFill>
              <a:srgbClr val="C00000"/>
            </a:solidFill>
          </a:ln>
        </p:spPr>
        <p:txBody>
          <a:bodyPr wrap="square" rtlCol="0">
            <a:spAutoFit/>
          </a:bodyPr>
          <a:lstStyle/>
          <a:p>
            <a:r>
              <a:rPr lang="hi-IN" sz="3600" dirty="0" smtClean="0">
                <a:solidFill>
                  <a:srgbClr val="0000CC"/>
                </a:solidFill>
                <a:latin typeface="Arial Unicode MS" pitchFamily="34" charset="-128"/>
                <a:ea typeface="Arial Unicode MS" pitchFamily="34" charset="-128"/>
                <a:cs typeface="Arial Unicode MS" pitchFamily="34" charset="-128"/>
              </a:rPr>
              <a:t>इन पौराणिक कथाओं का रहस्य क्या है?</a:t>
            </a:r>
            <a:endParaRPr lang="en-US" sz="36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Image result for QURAN quotes on se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Image result for QURAN quotes on sex"/>
          <p:cNvPicPr>
            <a:picLocks noChangeAspect="1" noChangeArrowheads="1"/>
          </p:cNvPicPr>
          <p:nvPr/>
        </p:nvPicPr>
        <p:blipFill>
          <a:blip r:embed="rId2"/>
          <a:srcRect/>
          <a:stretch>
            <a:fillRect/>
          </a:stretch>
        </p:blipFill>
        <p:spPr bwMode="auto">
          <a:xfrm>
            <a:off x="0" y="228600"/>
            <a:ext cx="9144000" cy="66294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descr="Related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6084" name="AutoShape 4" descr="Image result for QURAN quotes on se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6085" name="Picture 5" descr="C:\Documents and Settings\admin\Desktop\KAMA SEMINAR\DO94htBW0AEBENf.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admin\Desktop\KAMA SEMINAR\Sexual+Ethics+(Pre-Extra-Marital+Sex).jpg"/>
          <p:cNvPicPr>
            <a:picLocks noChangeAspect="1" noChangeArrowheads="1"/>
          </p:cNvPicPr>
          <p:nvPr/>
        </p:nvPicPr>
        <p:blipFill>
          <a:blip r:embed="rId2"/>
          <a:srcRect/>
          <a:stretch>
            <a:fillRect/>
          </a:stretch>
        </p:blipFill>
        <p:spPr bwMode="auto">
          <a:xfrm>
            <a:off x="228600" y="228600"/>
            <a:ext cx="8686800" cy="63246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2359"/>
            <a:ext cx="9144000" cy="6247864"/>
          </a:xfrm>
          <a:prstGeom prst="rect">
            <a:avLst/>
          </a:prstGeom>
          <a:solidFill>
            <a:srgbClr val="FFFFCC"/>
          </a:solidFill>
          <a:ln>
            <a:solidFill>
              <a:srgbClr val="0000CC"/>
            </a:solidFill>
          </a:ln>
        </p:spPr>
        <p:txBody>
          <a:bodyPr wrap="square" rtlCol="0">
            <a:spAutoFit/>
          </a:bodyPr>
          <a:lstStyle/>
          <a:p>
            <a:pPr algn="ctr"/>
            <a:r>
              <a:rPr lang="en-US" sz="2000" b="1" dirty="0" smtClean="0">
                <a:solidFill>
                  <a:srgbClr val="FF0000"/>
                </a:solidFill>
                <a:latin typeface="Times New Roman" pitchFamily="18" charset="0"/>
                <a:cs typeface="Times New Roman" pitchFamily="18" charset="0"/>
              </a:rPr>
              <a:t>WHAT BIBLE SAYS-</a:t>
            </a:r>
          </a:p>
          <a:p>
            <a:endParaRPr lang="en-US" sz="2000" dirty="0" smtClean="0">
              <a:solidFill>
                <a:srgbClr val="FF0000"/>
              </a:solidFill>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1</a:t>
            </a:r>
            <a:r>
              <a:rPr lang="en-US" sz="2000" dirty="0" smtClean="0">
                <a:solidFill>
                  <a:srgbClr val="FF0000"/>
                </a:solidFill>
                <a:latin typeface="Times New Roman" pitchFamily="18" charset="0"/>
                <a:cs typeface="Times New Roman" pitchFamily="18" charset="0"/>
              </a:rPr>
              <a:t>. 1 Corinthians 7:2 - </a:t>
            </a:r>
            <a:r>
              <a:rPr lang="en-US" sz="2000" dirty="0" smtClean="0">
                <a:latin typeface="Times New Roman" pitchFamily="18" charset="0"/>
                <a:cs typeface="Times New Roman" pitchFamily="18" charset="0"/>
              </a:rPr>
              <a:t>“But because of the temptation to sexual immorality, each man should have his own wife and each woman her own husband.”</a:t>
            </a:r>
          </a:p>
          <a:p>
            <a:endParaRPr lang="en-US" sz="2000" dirty="0" smtClean="0">
              <a:solidFill>
                <a:srgbClr val="FF0000"/>
              </a:solidFill>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2</a:t>
            </a:r>
            <a:r>
              <a:rPr lang="en-US" sz="2000" dirty="0" smtClean="0">
                <a:solidFill>
                  <a:srgbClr val="FF0000"/>
                </a:solidFill>
                <a:latin typeface="Times New Roman" pitchFamily="18" charset="0"/>
                <a:cs typeface="Times New Roman" pitchFamily="18" charset="0"/>
              </a:rPr>
              <a:t>. Hebrews 13:4 - </a:t>
            </a:r>
            <a:r>
              <a:rPr lang="en-US" sz="2000" dirty="0" smtClean="0">
                <a:latin typeface="Times New Roman" pitchFamily="18" charset="0"/>
                <a:cs typeface="Times New Roman" pitchFamily="18" charset="0"/>
              </a:rPr>
              <a:t>“Let marriage be held in honor among all, and let the marriage bed be undefiled, for God will judge the sexually immoral and adulterous.”</a:t>
            </a:r>
          </a:p>
          <a:p>
            <a:endParaRPr lang="en-US" sz="2000" dirty="0" smtClean="0">
              <a:solidFill>
                <a:srgbClr val="FF0000"/>
              </a:solidFill>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3</a:t>
            </a:r>
            <a:r>
              <a:rPr lang="en-US" sz="2000" dirty="0" smtClean="0">
                <a:solidFill>
                  <a:srgbClr val="FF0000"/>
                </a:solidFill>
                <a:latin typeface="Times New Roman" pitchFamily="18" charset="0"/>
                <a:cs typeface="Times New Roman" pitchFamily="18" charset="0"/>
              </a:rPr>
              <a:t>. Acts 15:19-20 </a:t>
            </a:r>
            <a:r>
              <a:rPr lang="en-US" sz="2000" dirty="0" smtClean="0">
                <a:latin typeface="Times New Roman" pitchFamily="18" charset="0"/>
                <a:cs typeface="Times New Roman" pitchFamily="18" charset="0"/>
              </a:rPr>
              <a:t>- “Therefore my judgment is that we should not trouble those of the Gentiles who turn to God, but should write to them to abstain from the things polluted by idols, and from </a:t>
            </a:r>
            <a:r>
              <a:rPr lang="en-US" sz="2000" i="1" dirty="0" smtClean="0">
                <a:latin typeface="Times New Roman" pitchFamily="18" charset="0"/>
                <a:cs typeface="Times New Roman" pitchFamily="18" charset="0"/>
              </a:rPr>
              <a:t>sexual immorality</a:t>
            </a:r>
            <a:r>
              <a:rPr lang="en-US" sz="2000" dirty="0" smtClean="0">
                <a:latin typeface="Times New Roman" pitchFamily="18" charset="0"/>
                <a:cs typeface="Times New Roman" pitchFamily="18" charset="0"/>
              </a:rPr>
              <a:t>....”</a:t>
            </a:r>
          </a:p>
          <a:p>
            <a:endParaRPr lang="en-US" sz="2000" dirty="0" smtClean="0">
              <a:solidFill>
                <a:srgbClr val="FF0000"/>
              </a:solidFill>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4</a:t>
            </a:r>
            <a:r>
              <a:rPr lang="en-US" sz="2000" dirty="0" smtClean="0">
                <a:solidFill>
                  <a:srgbClr val="FF0000"/>
                </a:solidFill>
                <a:latin typeface="Times New Roman" pitchFamily="18" charset="0"/>
                <a:cs typeface="Times New Roman" pitchFamily="18" charset="0"/>
              </a:rPr>
              <a:t>. 1 Corinthians 5:1 </a:t>
            </a:r>
            <a:r>
              <a:rPr lang="en-US" sz="2000" dirty="0" smtClean="0">
                <a:latin typeface="Times New Roman" pitchFamily="18" charset="0"/>
                <a:cs typeface="Times New Roman" pitchFamily="18" charset="0"/>
              </a:rPr>
              <a:t>-“It is actually reported that there is </a:t>
            </a:r>
            <a:r>
              <a:rPr lang="en-US" sz="2000" i="1" dirty="0" smtClean="0">
                <a:latin typeface="Times New Roman" pitchFamily="18" charset="0"/>
                <a:cs typeface="Times New Roman" pitchFamily="18" charset="0"/>
              </a:rPr>
              <a:t>sexual immorality</a:t>
            </a:r>
            <a:r>
              <a:rPr lang="en-US" sz="2000" dirty="0" smtClean="0">
                <a:latin typeface="Times New Roman" pitchFamily="18" charset="0"/>
                <a:cs typeface="Times New Roman" pitchFamily="18" charset="0"/>
              </a:rPr>
              <a:t> among you, and of a kind that is not tolerated even among pagans, for </a:t>
            </a:r>
            <a:r>
              <a:rPr lang="en-US" sz="2000" i="1" dirty="0" smtClean="0">
                <a:latin typeface="Times New Roman" pitchFamily="18" charset="0"/>
                <a:cs typeface="Times New Roman" pitchFamily="18" charset="0"/>
              </a:rPr>
              <a:t>a man has his father's wife</a:t>
            </a:r>
            <a:r>
              <a:rPr lang="en-US" sz="2000" dirty="0" smtClean="0">
                <a:latin typeface="Times New Roman" pitchFamily="18" charset="0"/>
                <a:cs typeface="Times New Roman" pitchFamily="18" charset="0"/>
              </a:rPr>
              <a:t>.” (See also, Ephesians 5:3)</a:t>
            </a:r>
          </a:p>
          <a:p>
            <a:endParaRPr lang="en-US" sz="2000" dirty="0" smtClean="0">
              <a:solidFill>
                <a:srgbClr val="FF0000"/>
              </a:solidFill>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5</a:t>
            </a:r>
            <a:r>
              <a:rPr lang="en-US" sz="2000" dirty="0" smtClean="0">
                <a:solidFill>
                  <a:srgbClr val="FF0000"/>
                </a:solidFill>
                <a:latin typeface="Times New Roman" pitchFamily="18" charset="0"/>
                <a:cs typeface="Times New Roman" pitchFamily="18" charset="0"/>
              </a:rPr>
              <a:t>. Galatians 5:19-21 </a:t>
            </a:r>
            <a:r>
              <a:rPr lang="en-US" sz="2000" dirty="0" smtClean="0">
                <a:latin typeface="Times New Roman" pitchFamily="18" charset="0"/>
                <a:cs typeface="Times New Roman" pitchFamily="18" charset="0"/>
              </a:rPr>
              <a:t>- “Now the works of the flesh are evident: sexual immorality, impurity, sensuality, idolatry, sorcery, enmity, strife, jealousy, fits of anger, rivalries, dissensions, divisions, envy, drunkenness, orgies, and things like these. I warn you, as I warned you before, that those who do such things will not inherit the kingdom of God.”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763000" cy="6370975"/>
          </a:xfrm>
          <a:prstGeom prst="rect">
            <a:avLst/>
          </a:prstGeom>
          <a:solidFill>
            <a:srgbClr val="FFFFCC"/>
          </a:solidFill>
          <a:ln>
            <a:solidFill>
              <a:srgbClr val="0000CC"/>
            </a:solidFill>
          </a:ln>
        </p:spPr>
        <p:txBody>
          <a:bodyPr wrap="square" rtlCol="0">
            <a:spAutoFit/>
          </a:bodyPr>
          <a:lstStyle/>
          <a:p>
            <a:r>
              <a:rPr lang="en-US" sz="2400" dirty="0" smtClean="0">
                <a:solidFill>
                  <a:srgbClr val="FF0000"/>
                </a:solidFill>
                <a:latin typeface="Times New Roman" pitchFamily="18" charset="0"/>
                <a:cs typeface="Times New Roman" pitchFamily="18" charset="0"/>
              </a:rPr>
              <a:t>6. 1 Thessalonians 4:3-5 - </a:t>
            </a:r>
            <a:r>
              <a:rPr lang="en-US" sz="2400" dirty="0" smtClean="0">
                <a:latin typeface="Times New Roman" pitchFamily="18" charset="0"/>
                <a:cs typeface="Times New Roman" pitchFamily="18" charset="0"/>
              </a:rPr>
              <a:t>“For this is the will of God, your sanctification: that you abstain from sexual immorality; that each one of you know how to control his own body in holiness and honor, not in the passion of lust like the Gentiles who do not know God….”</a:t>
            </a:r>
          </a:p>
          <a:p>
            <a:r>
              <a:rPr lang="en-US" sz="2400" dirty="0" smtClean="0">
                <a:solidFill>
                  <a:srgbClr val="FF0000"/>
                </a:solidFill>
                <a:latin typeface="Times New Roman" pitchFamily="18" charset="0"/>
                <a:cs typeface="Times New Roman" pitchFamily="18" charset="0"/>
              </a:rPr>
              <a:t>7. 1 Corinthians 7:8-9 - </a:t>
            </a:r>
            <a:r>
              <a:rPr lang="en-US" sz="2400" dirty="0" smtClean="0">
                <a:latin typeface="Times New Roman" pitchFamily="18" charset="0"/>
                <a:cs typeface="Times New Roman" pitchFamily="18" charset="0"/>
              </a:rPr>
              <a:t>“To the unmarried and the widows I say that it is good for them to remain single, as I am. But if they cannot exercise self-control, they should marry. For it is better to marry than to burn with passion.”</a:t>
            </a:r>
          </a:p>
          <a:p>
            <a:r>
              <a:rPr lang="en-US" sz="2400" dirty="0" smtClean="0">
                <a:solidFill>
                  <a:srgbClr val="FF0000"/>
                </a:solidFill>
                <a:latin typeface="Times New Roman" pitchFamily="18" charset="0"/>
                <a:cs typeface="Times New Roman" pitchFamily="18" charset="0"/>
              </a:rPr>
              <a:t>8. Genesis 2:24-25 - </a:t>
            </a:r>
            <a:r>
              <a:rPr lang="en-US" sz="2400" dirty="0" smtClean="0">
                <a:latin typeface="Times New Roman" pitchFamily="18" charset="0"/>
                <a:cs typeface="Times New Roman" pitchFamily="18" charset="0"/>
              </a:rPr>
              <a:t>“Therefore a man shall leave his father and his mother and hold fast to his wife, and they shall become one flesh. And the man and his wife were both naked and were not ashamed.”</a:t>
            </a:r>
          </a:p>
          <a:p>
            <a:r>
              <a:rPr lang="en-US" sz="2400" dirty="0" smtClean="0">
                <a:solidFill>
                  <a:srgbClr val="FF0000"/>
                </a:solidFill>
                <a:latin typeface="Times New Roman" pitchFamily="18" charset="0"/>
                <a:cs typeface="Times New Roman" pitchFamily="18" charset="0"/>
              </a:rPr>
              <a:t>9. 1 Corinthians 6:18-20 -“</a:t>
            </a:r>
            <a:r>
              <a:rPr lang="en-US" sz="2400" dirty="0" smtClean="0">
                <a:latin typeface="Times New Roman" pitchFamily="18" charset="0"/>
                <a:cs typeface="Times New Roman" pitchFamily="18" charset="0"/>
              </a:rPr>
              <a:t>Flee from sexual immorality. Every other sin a person commits is outside the body, but the sexually immoral person sins against his own body. Or do you not know that your body is a temple of the Holy Spirit within you, whom you have from God? You are not your own, for you were bought with a price. So glorify God in your body</a:t>
            </a:r>
            <a:r>
              <a:rPr lang="en-US" sz="2400" dirty="0" smtClean="0">
                <a:latin typeface="Times New Roman" pitchFamily="18" charset="0"/>
                <a:cs typeface="Times New Roman" pitchFamily="18" charset="0"/>
              </a:rPr>
              <a:t>.” </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8839200" cy="5632311"/>
          </a:xfrm>
          <a:prstGeom prst="rect">
            <a:avLst/>
          </a:prstGeom>
          <a:solidFill>
            <a:srgbClr val="FFFFCC"/>
          </a:solidFill>
        </p:spPr>
        <p:txBody>
          <a:bodyPr wrap="square" rtlCol="0">
            <a:spAutoFit/>
          </a:bodyPr>
          <a:lstStyle/>
          <a:p>
            <a:r>
              <a:rPr lang="en-US" sz="2400" dirty="0" smtClean="0">
                <a:latin typeface="Comic Sans MS" pitchFamily="66" charset="0"/>
              </a:rPr>
              <a:t>Questions – </a:t>
            </a:r>
          </a:p>
          <a:p>
            <a:endParaRPr lang="en-US" sz="2400" dirty="0" smtClean="0">
              <a:latin typeface="Comic Sans MS" pitchFamily="66" charset="0"/>
            </a:endParaRPr>
          </a:p>
          <a:p>
            <a:pPr marL="457200" indent="-457200">
              <a:buAutoNum type="arabicPeriod"/>
            </a:pPr>
            <a:r>
              <a:rPr lang="en-US" sz="2400" dirty="0" smtClean="0">
                <a:latin typeface="Comic Sans MS" pitchFamily="66" charset="0"/>
              </a:rPr>
              <a:t>What about casual/ multiple/ before marriage/ after marriage/ </a:t>
            </a:r>
            <a:r>
              <a:rPr lang="en-US" sz="2400" dirty="0" err="1" smtClean="0">
                <a:latin typeface="Comic Sans MS" pitchFamily="66" charset="0"/>
              </a:rPr>
              <a:t>lGBT</a:t>
            </a:r>
            <a:r>
              <a:rPr lang="en-US" sz="2400" dirty="0" smtClean="0">
                <a:latin typeface="Comic Sans MS" pitchFamily="66" charset="0"/>
              </a:rPr>
              <a:t> relationships?</a:t>
            </a:r>
          </a:p>
          <a:p>
            <a:pPr marL="457200" indent="-457200">
              <a:buAutoNum type="arabicPeriod"/>
            </a:pPr>
            <a:r>
              <a:rPr lang="en-US" sz="2400" dirty="0" smtClean="0">
                <a:latin typeface="Comic Sans MS" pitchFamily="66" charset="0"/>
              </a:rPr>
              <a:t>What do you propose to deal with large population coming together in cosmopolitan cities?</a:t>
            </a:r>
          </a:p>
          <a:p>
            <a:pPr marL="457200" indent="-457200">
              <a:buAutoNum type="arabicPeriod"/>
            </a:pPr>
            <a:r>
              <a:rPr lang="en-US" sz="2400" dirty="0" smtClean="0">
                <a:latin typeface="Comic Sans MS" pitchFamily="66" charset="0"/>
              </a:rPr>
              <a:t> how do </a:t>
            </a:r>
            <a:r>
              <a:rPr lang="en-US" sz="2400" dirty="0" smtClean="0">
                <a:latin typeface="Comic Sans MS" pitchFamily="66" charset="0"/>
              </a:rPr>
              <a:t>you propose </a:t>
            </a:r>
            <a:r>
              <a:rPr lang="en-US" sz="2400" dirty="0" smtClean="0">
                <a:latin typeface="Comic Sans MS" pitchFamily="66" charset="0"/>
              </a:rPr>
              <a:t>to handle perversions in society</a:t>
            </a:r>
            <a:r>
              <a:rPr lang="en-US" sz="2400" dirty="0" smtClean="0">
                <a:latin typeface="Comic Sans MS" pitchFamily="66" charset="0"/>
              </a:rPr>
              <a:t>?</a:t>
            </a:r>
          </a:p>
          <a:p>
            <a:pPr marL="457200" indent="-457200">
              <a:buAutoNum type="arabicPeriod"/>
            </a:pPr>
            <a:r>
              <a:rPr lang="en-US" sz="2400" dirty="0" smtClean="0">
                <a:latin typeface="Comic Sans MS" pitchFamily="66" charset="0"/>
              </a:rPr>
              <a:t>What is your opinion about the expression of love making at public places?</a:t>
            </a:r>
          </a:p>
          <a:p>
            <a:pPr marL="457200" indent="-457200">
              <a:buAutoNum type="arabicPeriod"/>
            </a:pPr>
            <a:r>
              <a:rPr lang="en-US" sz="2400" dirty="0" smtClean="0">
                <a:latin typeface="Comic Sans MS" pitchFamily="66" charset="0"/>
              </a:rPr>
              <a:t>As </a:t>
            </a:r>
            <a:r>
              <a:rPr lang="en-US" sz="2400" dirty="0" err="1" smtClean="0">
                <a:latin typeface="Comic Sans MS" pitchFamily="66" charset="0"/>
              </a:rPr>
              <a:t>Sanskritists</a:t>
            </a:r>
            <a:r>
              <a:rPr lang="en-US" sz="2400" dirty="0" smtClean="0">
                <a:latin typeface="Comic Sans MS" pitchFamily="66" charset="0"/>
              </a:rPr>
              <a:t> What kind of sex education do you propose for school/ college students &amp; how?</a:t>
            </a:r>
          </a:p>
          <a:p>
            <a:pPr marL="457200" indent="-457200">
              <a:buAutoNum type="arabicPeriod"/>
            </a:pPr>
            <a:r>
              <a:rPr lang="en-US" sz="2400" dirty="0" smtClean="0">
                <a:latin typeface="Comic Sans MS" pitchFamily="66" charset="0"/>
              </a:rPr>
              <a:t> </a:t>
            </a:r>
          </a:p>
          <a:p>
            <a:pPr marL="457200" indent="-457200"/>
            <a:r>
              <a:rPr lang="en-US" sz="2400" dirty="0" smtClean="0">
                <a:latin typeface="Comic Sans MS" pitchFamily="66" charset="0"/>
              </a:rPr>
              <a:t> </a:t>
            </a:r>
            <a:endParaRPr lang="en-US" sz="2400" dirty="0" smtClean="0">
              <a:latin typeface="Comic Sans MS" pitchFamily="66" charset="0"/>
            </a:endParaRPr>
          </a:p>
          <a:p>
            <a:pPr marL="457200" indent="-457200">
              <a:buAutoNum type="arabicPeriod"/>
            </a:pPr>
            <a:endParaRPr lang="en-US" sz="2400" dirty="0" smtClean="0">
              <a:latin typeface="Comic Sans MS" pitchFamily="66" charset="0"/>
            </a:endParaRPr>
          </a:p>
          <a:p>
            <a:endParaRPr lang="en-US" sz="2400" dirty="0">
              <a:latin typeface="Comic Sans MS" pitchFamily="66"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1108</TotalTime>
  <Words>1552</Words>
  <Application>Microsoft Office PowerPoint</Application>
  <PresentationFormat>On-screen Show (4:3)</PresentationFormat>
  <Paragraphs>217</Paragraphs>
  <Slides>23</Slides>
  <Notes>10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abc</cp:lastModifiedBy>
  <cp:revision>79</cp:revision>
  <dcterms:created xsi:type="dcterms:W3CDTF">2018-08-30T15:09:57Z</dcterms:created>
  <dcterms:modified xsi:type="dcterms:W3CDTF">2018-11-02T06:23:51Z</dcterms:modified>
</cp:coreProperties>
</file>